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2"/>
  </p:notesMasterIdLst>
  <p:sldIdLst>
    <p:sldId id="275" r:id="rId2"/>
    <p:sldId id="332" r:id="rId3"/>
    <p:sldId id="668" r:id="rId4"/>
    <p:sldId id="703" r:id="rId5"/>
    <p:sldId id="729" r:id="rId6"/>
    <p:sldId id="728" r:id="rId7"/>
    <p:sldId id="730" r:id="rId8"/>
    <p:sldId id="731" r:id="rId9"/>
    <p:sldId id="733" r:id="rId10"/>
    <p:sldId id="732" r:id="rId11"/>
    <p:sldId id="704" r:id="rId12"/>
    <p:sldId id="737" r:id="rId13"/>
    <p:sldId id="736" r:id="rId14"/>
    <p:sldId id="735" r:id="rId15"/>
    <p:sldId id="734" r:id="rId16"/>
    <p:sldId id="738" r:id="rId17"/>
    <p:sldId id="739" r:id="rId18"/>
    <p:sldId id="740" r:id="rId19"/>
    <p:sldId id="742" r:id="rId20"/>
    <p:sldId id="743" r:id="rId21"/>
    <p:sldId id="741" r:id="rId22"/>
    <p:sldId id="705" r:id="rId23"/>
    <p:sldId id="744" r:id="rId24"/>
    <p:sldId id="745" r:id="rId25"/>
    <p:sldId id="746" r:id="rId26"/>
    <p:sldId id="747" r:id="rId27"/>
    <p:sldId id="748" r:id="rId28"/>
    <p:sldId id="749" r:id="rId29"/>
    <p:sldId id="750" r:id="rId30"/>
    <p:sldId id="751"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337">
          <p15:clr>
            <a:srgbClr val="A4A3A4"/>
          </p15:clr>
        </p15:guide>
        <p15:guide id="2" pos="33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0000"/>
    <a:srgbClr val="99CC00"/>
    <a:srgbClr val="BF5955"/>
    <a:srgbClr val="66FF33"/>
    <a:srgbClr val="1F3A59"/>
    <a:srgbClr val="052547"/>
    <a:srgbClr val="50667E"/>
    <a:srgbClr val="003399"/>
    <a:srgbClr val="FEFFFE"/>
    <a:srgbClr val="E83E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5"/>
    <p:restoredTop sz="94722"/>
  </p:normalViewPr>
  <p:slideViewPr>
    <p:cSldViewPr snapToGrid="0" snapToObjects="1">
      <p:cViewPr>
        <p:scale>
          <a:sx n="50" d="100"/>
          <a:sy n="50" d="100"/>
        </p:scale>
        <p:origin x="-1000" y="-956"/>
      </p:cViewPr>
      <p:guideLst>
        <p:guide orient="horz" pos="3329"/>
        <p:guide pos="5873"/>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613D5-12FD-CF49-B1D2-0AEEB0E1F1F3}" type="datetimeFigureOut">
              <a:rPr kumimoji="1" lang="zh-CN" altLang="en-US" smtClean="0"/>
              <a:t>2020-11-27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D238A-32CE-EE40-BB24-BC138C77AEDC}" type="slidenum">
              <a:rPr kumimoji="1" lang="zh-CN" altLang="en-US" smtClean="0"/>
              <a:t>‹#›</a:t>
            </a:fld>
            <a:endParaRPr kumimoji="1" lang="zh-CN" altLang="en-US"/>
          </a:p>
        </p:txBody>
      </p:sp>
    </p:spTree>
    <p:extLst>
      <p:ext uri="{BB962C8B-B14F-4D97-AF65-F5344CB8AC3E}">
        <p14:creationId xmlns:p14="http://schemas.microsoft.com/office/powerpoint/2010/main" val="927206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xmlns=""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14" name="文本占位符 50">
            <a:extLst>
              <a:ext uri="{FF2B5EF4-FFF2-40B4-BE49-F238E27FC236}">
                <a16:creationId xmlns:a16="http://schemas.microsoft.com/office/drawing/2014/main" xmlns="" id="{FFC82988-AC98-244F-B75B-A5D96F873D81}"/>
              </a:ext>
            </a:extLst>
          </p:cNvPr>
          <p:cNvSpPr>
            <a:spLocks noGrp="1"/>
          </p:cNvSpPr>
          <p:nvPr>
            <p:ph type="body" sz="quarter" idx="10" hasCustomPrompt="1"/>
          </p:nvPr>
        </p:nvSpPr>
        <p:spPr>
          <a:xfrm>
            <a:off x="1253502" y="1429680"/>
            <a:ext cx="6689770" cy="1319974"/>
          </a:xfrm>
        </p:spPr>
        <p:txBody>
          <a:bodyPr>
            <a:normAutofit/>
          </a:bodyPr>
          <a:lstStyle>
            <a:lvl1pPr marL="0" indent="0">
              <a:lnSpc>
                <a:spcPct val="100000"/>
              </a:lnSpc>
              <a:buNone/>
              <a:defRPr sz="3200" b="0" spc="300">
                <a:solidFill>
                  <a:schemeClr val="tx1"/>
                </a:solidFill>
                <a:latin typeface="微软雅黑" panose="020B0503020204020204" pitchFamily="34" charset="-122"/>
                <a:ea typeface="微软雅黑" panose="020B0503020204020204" pitchFamily="34" charset="-122"/>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kumimoji="1" lang="zh-CN" altLang="en-US" dirty="0"/>
              <a:t>北邮</a:t>
            </a:r>
            <a:r>
              <a:rPr kumimoji="1" lang="en-US" altLang="zh-CN" dirty="0"/>
              <a:t>&amp;</a:t>
            </a:r>
            <a:r>
              <a:rPr kumimoji="1" lang="zh-CN" altLang="en-US" dirty="0"/>
              <a:t>华为</a:t>
            </a:r>
            <a:endParaRPr kumimoji="1" lang="en-US" altLang="zh-CN" dirty="0"/>
          </a:p>
          <a:p>
            <a:pPr lvl="0"/>
            <a:r>
              <a:rPr kumimoji="1" lang="zh-CN" altLang="en-US" dirty="0"/>
              <a:t>第一期</a:t>
            </a:r>
            <a:r>
              <a:rPr kumimoji="1" lang="en-US" altLang="zh-CN" dirty="0"/>
              <a:t>XXXX</a:t>
            </a:r>
            <a:r>
              <a:rPr kumimoji="1" lang="zh-CN" altLang="en-US" dirty="0"/>
              <a:t>汇报</a:t>
            </a:r>
          </a:p>
        </p:txBody>
      </p:sp>
      <p:sp>
        <p:nvSpPr>
          <p:cNvPr id="15" name="Text Placeholder 7">
            <a:extLst>
              <a:ext uri="{FF2B5EF4-FFF2-40B4-BE49-F238E27FC236}">
                <a16:creationId xmlns:a16="http://schemas.microsoft.com/office/drawing/2014/main" xmlns="" id="{7F3DB8AC-5DE9-5548-8697-C9055F7FFCCB}"/>
              </a:ext>
            </a:extLst>
          </p:cNvPr>
          <p:cNvSpPr>
            <a:spLocks noGrp="1"/>
          </p:cNvSpPr>
          <p:nvPr>
            <p:ph type="body" sz="quarter" idx="11" hasCustomPrompt="1"/>
          </p:nvPr>
        </p:nvSpPr>
        <p:spPr>
          <a:xfrm>
            <a:off x="1336076" y="3669931"/>
            <a:ext cx="6535842" cy="1480457"/>
          </a:xfrm>
        </p:spPr>
        <p:txBody>
          <a:bodyPr lIns="0" tIns="0" rIns="0" bIns="0">
            <a:normAutofit/>
          </a:bodyPr>
          <a:lstStyle>
            <a:lvl1pPr marL="0" indent="0">
              <a:buNone/>
              <a:defRPr sz="1800"/>
            </a:lvl1pPr>
          </a:lstStyle>
          <a:p>
            <a:r>
              <a:rPr lang="zh-CN" altLang="en-US" dirty="0"/>
              <a:t>汇报人：</a:t>
            </a:r>
            <a:endParaRPr lang="en-US" altLang="zh-CN" dirty="0"/>
          </a:p>
          <a:p>
            <a:r>
              <a:rPr lang="zh-CN" altLang="en-US" dirty="0"/>
              <a:t>日期：</a:t>
            </a:r>
            <a:endParaRPr lang="en-US" dirty="0"/>
          </a:p>
        </p:txBody>
      </p:sp>
      <p:pic>
        <p:nvPicPr>
          <p:cNvPr id="17" name="图片 16">
            <a:extLst>
              <a:ext uri="{FF2B5EF4-FFF2-40B4-BE49-F238E27FC236}">
                <a16:creationId xmlns:a16="http://schemas.microsoft.com/office/drawing/2014/main" xmlns="" id="{2B936AF8-BF51-BC42-9F24-E90F4C464672}"/>
              </a:ext>
            </a:extLst>
          </p:cNvPr>
          <p:cNvPicPr>
            <a:picLocks noChangeAspect="1"/>
          </p:cNvPicPr>
          <p:nvPr userDrawn="1"/>
        </p:nvPicPr>
        <p:blipFill>
          <a:blip r:embed="rId4"/>
          <a:stretch>
            <a:fillRect/>
          </a:stretch>
        </p:blipFill>
        <p:spPr>
          <a:xfrm>
            <a:off x="10068075" y="6336530"/>
            <a:ext cx="1930165" cy="521470"/>
          </a:xfrm>
          <a:prstGeom prst="rect">
            <a:avLst/>
          </a:prstGeom>
        </p:spPr>
      </p:pic>
    </p:spTree>
    <p:extLst>
      <p:ext uri="{BB962C8B-B14F-4D97-AF65-F5344CB8AC3E}">
        <p14:creationId xmlns:p14="http://schemas.microsoft.com/office/powerpoint/2010/main" val="833920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多图">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xmlns="" id="{306074C6-4750-2A45-BDFC-3267D3D3A8CA}"/>
              </a:ext>
            </a:extLst>
          </p:cNvPr>
          <p:cNvSpPr>
            <a:spLocks noGrp="1"/>
          </p:cNvSpPr>
          <p:nvPr>
            <p:ph type="pic" sz="quarter" idx="13"/>
          </p:nvPr>
        </p:nvSpPr>
        <p:spPr>
          <a:xfrm>
            <a:off x="819726"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a:extLst>
              <a:ext uri="{FF2B5EF4-FFF2-40B4-BE49-F238E27FC236}">
                <a16:creationId xmlns:a16="http://schemas.microsoft.com/office/drawing/2014/main" xmlns="" id="{80FF6875-5F27-1340-A372-33D49F00CE38}"/>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2020-11-27</a:t>
            </a:fld>
            <a:endParaRPr kumimoji="1" lang="zh-CN" altLang="en-US" dirty="0"/>
          </a:p>
        </p:txBody>
      </p:sp>
      <p:sp>
        <p:nvSpPr>
          <p:cNvPr id="10" name="灯片编号占位符 5">
            <a:extLst>
              <a:ext uri="{FF2B5EF4-FFF2-40B4-BE49-F238E27FC236}">
                <a16:creationId xmlns:a16="http://schemas.microsoft.com/office/drawing/2014/main" xmlns="" id="{24E84E0D-5612-214D-886A-62D43897598B}"/>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11" name="文本框 10">
            <a:extLst>
              <a:ext uri="{FF2B5EF4-FFF2-40B4-BE49-F238E27FC236}">
                <a16:creationId xmlns:a16="http://schemas.microsoft.com/office/drawing/2014/main" xmlns="" id="{7DC064A3-6657-0944-B443-057FCD6D57E0}"/>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a:extLst>
              <a:ext uri="{FF2B5EF4-FFF2-40B4-BE49-F238E27FC236}">
                <a16:creationId xmlns:a16="http://schemas.microsoft.com/office/drawing/2014/main" xmlns="" id="{325162FA-9A0C-3445-96B9-4DBF5730A6D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xmlns="" id="{D499C294-CD26-594F-A3D0-126EF0E525B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xmlns="" id="{C6F931A6-20BA-DC40-A816-3E95F94C06C1}"/>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xmlns="" id="{B85CA4F8-C121-B547-A174-3896CA22215B}"/>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xmlns="" id="{1D9543E2-871A-BC49-ACEB-698200F6688C}"/>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xmlns="" id="{C8C953AE-B047-874E-9EE3-0DFF8B581CBD}"/>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8" name="文本占位符 17">
            <a:extLst>
              <a:ext uri="{FF2B5EF4-FFF2-40B4-BE49-F238E27FC236}">
                <a16:creationId xmlns:a16="http://schemas.microsoft.com/office/drawing/2014/main" xmlns="" id="{B70B654A-9B91-D740-AE29-444A7CD6F721}"/>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5" name="图片占位符 7">
            <a:extLst>
              <a:ext uri="{FF2B5EF4-FFF2-40B4-BE49-F238E27FC236}">
                <a16:creationId xmlns:a16="http://schemas.microsoft.com/office/drawing/2014/main" xmlns="" id="{CB3D16A1-8EF3-044A-89D1-C318034D0C96}"/>
              </a:ext>
            </a:extLst>
          </p:cNvPr>
          <p:cNvSpPr>
            <a:spLocks noGrp="1"/>
          </p:cNvSpPr>
          <p:nvPr>
            <p:ph type="pic" sz="quarter" idx="17"/>
          </p:nvPr>
        </p:nvSpPr>
        <p:spPr>
          <a:xfrm>
            <a:off x="3568313"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图片占位符 7">
            <a:extLst>
              <a:ext uri="{FF2B5EF4-FFF2-40B4-BE49-F238E27FC236}">
                <a16:creationId xmlns:a16="http://schemas.microsoft.com/office/drawing/2014/main" xmlns="" id="{785AD733-7C05-4F40-B053-1EFB422E5299}"/>
              </a:ext>
            </a:extLst>
          </p:cNvPr>
          <p:cNvSpPr>
            <a:spLocks noGrp="1"/>
          </p:cNvSpPr>
          <p:nvPr>
            <p:ph type="pic" sz="quarter" idx="18"/>
          </p:nvPr>
        </p:nvSpPr>
        <p:spPr>
          <a:xfrm>
            <a:off x="6316900"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7" name="图片占位符 7">
            <a:extLst>
              <a:ext uri="{FF2B5EF4-FFF2-40B4-BE49-F238E27FC236}">
                <a16:creationId xmlns:a16="http://schemas.microsoft.com/office/drawing/2014/main" xmlns="" id="{DA9B1037-6CDD-254E-A61E-72CDF42EA0F4}"/>
              </a:ext>
            </a:extLst>
          </p:cNvPr>
          <p:cNvSpPr>
            <a:spLocks noGrp="1"/>
          </p:cNvSpPr>
          <p:nvPr>
            <p:ph type="pic" sz="quarter" idx="19"/>
          </p:nvPr>
        </p:nvSpPr>
        <p:spPr>
          <a:xfrm>
            <a:off x="9065486"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3" name="文本占位符 2">
            <a:extLst>
              <a:ext uri="{FF2B5EF4-FFF2-40B4-BE49-F238E27FC236}">
                <a16:creationId xmlns:a16="http://schemas.microsoft.com/office/drawing/2014/main" xmlns="" id="{C8A9BD5F-B4B5-F044-BF29-48C68F93FEA7}"/>
              </a:ext>
            </a:extLst>
          </p:cNvPr>
          <p:cNvSpPr>
            <a:spLocks noGrp="1"/>
          </p:cNvSpPr>
          <p:nvPr>
            <p:ph type="body" sz="quarter" idx="20" hasCustomPrompt="1"/>
          </p:nvPr>
        </p:nvSpPr>
        <p:spPr>
          <a:xfrm>
            <a:off x="819726"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8" name="文本占位符 2">
            <a:extLst>
              <a:ext uri="{FF2B5EF4-FFF2-40B4-BE49-F238E27FC236}">
                <a16:creationId xmlns:a16="http://schemas.microsoft.com/office/drawing/2014/main" xmlns="" id="{02A17045-A2BC-994D-96C1-C03807A3FD29}"/>
              </a:ext>
            </a:extLst>
          </p:cNvPr>
          <p:cNvSpPr>
            <a:spLocks noGrp="1"/>
          </p:cNvSpPr>
          <p:nvPr>
            <p:ph type="body" sz="quarter" idx="21" hasCustomPrompt="1"/>
          </p:nvPr>
        </p:nvSpPr>
        <p:spPr>
          <a:xfrm>
            <a:off x="3568313" y="1420611"/>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9" name="文本占位符 2">
            <a:extLst>
              <a:ext uri="{FF2B5EF4-FFF2-40B4-BE49-F238E27FC236}">
                <a16:creationId xmlns:a16="http://schemas.microsoft.com/office/drawing/2014/main" xmlns="" id="{A25E0834-E8EE-8848-A2A6-823A14A15E95}"/>
              </a:ext>
            </a:extLst>
          </p:cNvPr>
          <p:cNvSpPr>
            <a:spLocks noGrp="1"/>
          </p:cNvSpPr>
          <p:nvPr>
            <p:ph type="body" sz="quarter" idx="22" hasCustomPrompt="1"/>
          </p:nvPr>
        </p:nvSpPr>
        <p:spPr>
          <a:xfrm>
            <a:off x="6316900"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30" name="文本占位符 2">
            <a:extLst>
              <a:ext uri="{FF2B5EF4-FFF2-40B4-BE49-F238E27FC236}">
                <a16:creationId xmlns:a16="http://schemas.microsoft.com/office/drawing/2014/main" xmlns="" id="{64A1B8E1-0B58-B843-B23D-0871477A3F7E}"/>
              </a:ext>
            </a:extLst>
          </p:cNvPr>
          <p:cNvSpPr>
            <a:spLocks noGrp="1"/>
          </p:cNvSpPr>
          <p:nvPr>
            <p:ph type="body" sz="quarter" idx="23" hasCustomPrompt="1"/>
          </p:nvPr>
        </p:nvSpPr>
        <p:spPr>
          <a:xfrm>
            <a:off x="9065486" y="1420610"/>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Tree>
    <p:extLst>
      <p:ext uri="{BB962C8B-B14F-4D97-AF65-F5344CB8AC3E}">
        <p14:creationId xmlns:p14="http://schemas.microsoft.com/office/powerpoint/2010/main" val="611201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图片-2">
    <p:spTree>
      <p:nvGrpSpPr>
        <p:cNvPr id="1" name=""/>
        <p:cNvGrpSpPr/>
        <p:nvPr/>
      </p:nvGrpSpPr>
      <p:grpSpPr>
        <a:xfrm>
          <a:off x="0" y="0"/>
          <a:ext cx="0" cy="0"/>
          <a:chOff x="0" y="0"/>
          <a:chExt cx="0" cy="0"/>
        </a:xfrm>
      </p:grpSpPr>
      <p:sp>
        <p:nvSpPr>
          <p:cNvPr id="22" name="内容占位符 2">
            <a:extLst>
              <a:ext uri="{FF2B5EF4-FFF2-40B4-BE49-F238E27FC236}">
                <a16:creationId xmlns:a16="http://schemas.microsoft.com/office/drawing/2014/main" xmlns="" id="{FF7BABF4-43D8-2F4F-A4ED-C7E5587EE453}"/>
              </a:ext>
            </a:extLst>
          </p:cNvPr>
          <p:cNvSpPr>
            <a:spLocks noGrp="1"/>
          </p:cNvSpPr>
          <p:nvPr>
            <p:ph idx="1"/>
          </p:nvPr>
        </p:nvSpPr>
        <p:spPr>
          <a:xfrm>
            <a:off x="819729" y="4845275"/>
            <a:ext cx="10552543" cy="1331687"/>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a:extLst>
              <a:ext uri="{FF2B5EF4-FFF2-40B4-BE49-F238E27FC236}">
                <a16:creationId xmlns:a16="http://schemas.microsoft.com/office/drawing/2014/main" xmlns="" id="{A1CB9C66-E9C6-734F-82DE-A1EFCFFF292E}"/>
              </a:ext>
            </a:extLst>
          </p:cNvPr>
          <p:cNvSpPr>
            <a:spLocks noGrp="1"/>
          </p:cNvSpPr>
          <p:nvPr>
            <p:ph type="pic" sz="quarter" idx="13"/>
          </p:nvPr>
        </p:nvSpPr>
        <p:spPr>
          <a:xfrm>
            <a:off x="819730" y="1307912"/>
            <a:ext cx="3301199"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a:extLst>
              <a:ext uri="{FF2B5EF4-FFF2-40B4-BE49-F238E27FC236}">
                <a16:creationId xmlns:a16="http://schemas.microsoft.com/office/drawing/2014/main" xmlns=""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2020-11-27</a:t>
            </a:fld>
            <a:endParaRPr kumimoji="1" lang="zh-CN" altLang="en-US" dirty="0"/>
          </a:p>
        </p:txBody>
      </p:sp>
      <p:sp>
        <p:nvSpPr>
          <p:cNvPr id="27" name="灯片编号占位符 5">
            <a:extLst>
              <a:ext uri="{FF2B5EF4-FFF2-40B4-BE49-F238E27FC236}">
                <a16:creationId xmlns:a16="http://schemas.microsoft.com/office/drawing/2014/main" xmlns=""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xmlns=""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xmlns=""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xmlns=""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xmlns=""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xmlns=""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xmlns=""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xmlns=""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xmlns=""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4" name="图片占位符 7">
            <a:extLst>
              <a:ext uri="{FF2B5EF4-FFF2-40B4-BE49-F238E27FC236}">
                <a16:creationId xmlns:a16="http://schemas.microsoft.com/office/drawing/2014/main" xmlns="" id="{C57A569A-6ABE-7C4E-98CF-112822FD91FB}"/>
              </a:ext>
            </a:extLst>
          </p:cNvPr>
          <p:cNvSpPr>
            <a:spLocks noGrp="1"/>
          </p:cNvSpPr>
          <p:nvPr>
            <p:ph type="pic" sz="quarter" idx="15"/>
          </p:nvPr>
        </p:nvSpPr>
        <p:spPr>
          <a:xfrm>
            <a:off x="8071072" y="1307911"/>
            <a:ext cx="3301200"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 name="矩形 1">
            <a:extLst>
              <a:ext uri="{FF2B5EF4-FFF2-40B4-BE49-F238E27FC236}">
                <a16:creationId xmlns:a16="http://schemas.microsoft.com/office/drawing/2014/main" xmlns="" id="{ED62826A-4640-9D4B-9064-229E8626870F}"/>
              </a:ext>
            </a:extLst>
          </p:cNvPr>
          <p:cNvSpPr/>
          <p:nvPr userDrawn="1"/>
        </p:nvSpPr>
        <p:spPr>
          <a:xfrm>
            <a:off x="4120929" y="1302650"/>
            <a:ext cx="3950143" cy="3300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28071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页-有页眉页脚">
    <p:spTree>
      <p:nvGrpSpPr>
        <p:cNvPr id="1" name=""/>
        <p:cNvGrpSpPr/>
        <p:nvPr/>
      </p:nvGrpSpPr>
      <p:grpSpPr>
        <a:xfrm>
          <a:off x="0" y="0"/>
          <a:ext cx="0" cy="0"/>
          <a:chOff x="0" y="0"/>
          <a:chExt cx="0" cy="0"/>
        </a:xfrm>
      </p:grpSpPr>
      <p:sp>
        <p:nvSpPr>
          <p:cNvPr id="26" name="日期占位符 3">
            <a:extLst>
              <a:ext uri="{FF2B5EF4-FFF2-40B4-BE49-F238E27FC236}">
                <a16:creationId xmlns:a16="http://schemas.microsoft.com/office/drawing/2014/main" xmlns=""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2020-11-27</a:t>
            </a:fld>
            <a:endParaRPr kumimoji="1" lang="zh-CN" altLang="en-US" dirty="0"/>
          </a:p>
        </p:txBody>
      </p:sp>
      <p:sp>
        <p:nvSpPr>
          <p:cNvPr id="27" name="灯片编号占位符 5">
            <a:extLst>
              <a:ext uri="{FF2B5EF4-FFF2-40B4-BE49-F238E27FC236}">
                <a16:creationId xmlns:a16="http://schemas.microsoft.com/office/drawing/2014/main" xmlns=""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xmlns=""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xmlns=""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xmlns=""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xmlns=""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xmlns=""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xmlns=""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xmlns=""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xmlns=""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4219625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4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感谢页">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45F1158-B1AA-8F41-AF0A-FEA0EC1874AC}"/>
              </a:ext>
            </a:extLst>
          </p:cNvPr>
          <p:cNvSpPr>
            <a:spLocks noGrp="1"/>
          </p:cNvSpPr>
          <p:nvPr>
            <p:ph type="title" hasCustomPrompt="1"/>
          </p:nvPr>
        </p:nvSpPr>
        <p:spPr>
          <a:xfrm>
            <a:off x="618969" y="1467870"/>
            <a:ext cx="4747358" cy="2816080"/>
          </a:xfrm>
          <a:prstGeom prst="rect">
            <a:avLst/>
          </a:prstGeom>
        </p:spPr>
        <p:txBody>
          <a:bodyPr vert="horz" lIns="91440" tIns="45720" rIns="91440" bIns="45720" rtlCol="0" anchor="t">
            <a:normAutofit/>
          </a:bodyPr>
          <a:lstStyle>
            <a:lvl1pPr>
              <a:defRPr sz="5400" b="0" i="0" baseline="0">
                <a:solidFill>
                  <a:srgbClr val="A80000"/>
                </a:solidFill>
                <a:latin typeface="+mj-ea"/>
                <a:ea typeface="+mj-ea"/>
              </a:defRPr>
            </a:lvl1pPr>
          </a:lstStyle>
          <a:p>
            <a:r>
              <a:rPr lang="en-US" dirty="0"/>
              <a:t>T</a:t>
            </a:r>
            <a:r>
              <a:rPr lang="en-US" altLang="zh-CN" dirty="0"/>
              <a:t>hank you.</a:t>
            </a:r>
            <a:endParaRPr lang="en-US" dirty="0"/>
          </a:p>
        </p:txBody>
      </p:sp>
      <p:pic>
        <p:nvPicPr>
          <p:cNvPr id="6" name="Picture 7">
            <a:extLst>
              <a:ext uri="{FF2B5EF4-FFF2-40B4-BE49-F238E27FC236}">
                <a16:creationId xmlns:a16="http://schemas.microsoft.com/office/drawing/2014/main" xmlns="" id="{BA792140-33FB-E045-9071-EE8DB65F2A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73676" y="4831652"/>
            <a:ext cx="1875600" cy="405914"/>
          </a:xfrm>
          <a:prstGeom prst="rect">
            <a:avLst/>
          </a:prstGeom>
        </p:spPr>
      </p:pic>
      <p:sp>
        <p:nvSpPr>
          <p:cNvPr id="7" name="矩形 6"/>
          <p:cNvSpPr/>
          <p:nvPr userDrawn="1"/>
        </p:nvSpPr>
        <p:spPr>
          <a:xfrm>
            <a:off x="0" y="4831652"/>
            <a:ext cx="12192000" cy="202634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606473"/>
            <a:ext cx="12192000" cy="1251527"/>
          </a:xfrm>
          <a:prstGeom prst="rect">
            <a:avLst/>
          </a:prstGeom>
          <a:solidFill>
            <a:srgbClr val="00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xmlns="" id="{2B936AF8-BF51-BC42-9F24-E90F4C464672}"/>
              </a:ext>
            </a:extLst>
          </p:cNvPr>
          <p:cNvPicPr>
            <a:picLocks noChangeAspect="1"/>
          </p:cNvPicPr>
          <p:nvPr userDrawn="1"/>
        </p:nvPicPr>
        <p:blipFill>
          <a:blip r:embed="rId3"/>
          <a:stretch>
            <a:fillRect/>
          </a:stretch>
        </p:blipFill>
        <p:spPr>
          <a:xfrm>
            <a:off x="9849276" y="6232236"/>
            <a:ext cx="1930165" cy="521470"/>
          </a:xfrm>
          <a:prstGeom prst="rect">
            <a:avLst/>
          </a:prstGeom>
        </p:spPr>
      </p:pic>
    </p:spTree>
    <p:extLst>
      <p:ext uri="{BB962C8B-B14F-4D97-AF65-F5344CB8AC3E}">
        <p14:creationId xmlns:p14="http://schemas.microsoft.com/office/powerpoint/2010/main" val="3829540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xmlns=""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xmlns=""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xmlns=""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xmlns=""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xmlns=""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xmlns=""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xmlns=""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xmlns="" id="{6A21DB9C-A047-5C42-8683-35B03A3D6511}"/>
              </a:ext>
            </a:extLst>
          </p:cNvPr>
          <p:cNvSpPr/>
          <p:nvPr userDrawn="1"/>
        </p:nvSpPr>
        <p:spPr>
          <a:xfrm rot="18900000">
            <a:off x="1764630"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xmlns="" id="{D81DC87D-D7FF-AD46-9B9D-044835834035}"/>
              </a:ext>
            </a:extLst>
          </p:cNvPr>
          <p:cNvSpPr>
            <a:spLocks noGrp="1"/>
          </p:cNvSpPr>
          <p:nvPr>
            <p:ph type="body" sz="quarter" idx="14" hasCustomPrompt="1"/>
          </p:nvPr>
        </p:nvSpPr>
        <p:spPr>
          <a:xfrm>
            <a:off x="1718711"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xmlns="" id="{14C5B5DF-BF5E-7247-BEA3-5CAA1291E735}"/>
              </a:ext>
            </a:extLst>
          </p:cNvPr>
          <p:cNvSpPr>
            <a:spLocks noGrp="1"/>
          </p:cNvSpPr>
          <p:nvPr>
            <p:ph type="body" sz="quarter" idx="18" hasCustomPrompt="1"/>
          </p:nvPr>
        </p:nvSpPr>
        <p:spPr>
          <a:xfrm>
            <a:off x="171871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0" name="文本占位符 28">
            <a:extLst>
              <a:ext uri="{FF2B5EF4-FFF2-40B4-BE49-F238E27FC236}">
                <a16:creationId xmlns:a16="http://schemas.microsoft.com/office/drawing/2014/main" xmlns="" id="{5D43FBC4-C7A6-D24A-ABD3-F6B0236C7963}"/>
              </a:ext>
            </a:extLst>
          </p:cNvPr>
          <p:cNvSpPr>
            <a:spLocks noGrp="1"/>
          </p:cNvSpPr>
          <p:nvPr>
            <p:ph type="body" sz="quarter" idx="19" hasCustomPrompt="1"/>
          </p:nvPr>
        </p:nvSpPr>
        <p:spPr>
          <a:xfrm>
            <a:off x="171871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xmlns="" id="{2DE1AA57-857B-7749-A3CF-03D6FE8A18F4}"/>
              </a:ext>
            </a:extLst>
          </p:cNvPr>
          <p:cNvSpPr/>
          <p:nvPr userDrawn="1"/>
        </p:nvSpPr>
        <p:spPr>
          <a:xfrm rot="18900000">
            <a:off x="5189366" y="2621775"/>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xmlns="" id="{E79E1634-C154-6F42-9BF5-9DC55C7E609B}"/>
              </a:ext>
            </a:extLst>
          </p:cNvPr>
          <p:cNvSpPr>
            <a:spLocks noGrp="1"/>
          </p:cNvSpPr>
          <p:nvPr>
            <p:ph type="body" sz="quarter" idx="20" hasCustomPrompt="1"/>
          </p:nvPr>
        </p:nvSpPr>
        <p:spPr>
          <a:xfrm>
            <a:off x="5143447"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xmlns="" id="{699BFE45-B39B-874F-A80B-092992FD5A58}"/>
              </a:ext>
            </a:extLst>
          </p:cNvPr>
          <p:cNvSpPr>
            <a:spLocks noGrp="1"/>
          </p:cNvSpPr>
          <p:nvPr>
            <p:ph type="body" sz="quarter" idx="21" hasCustomPrompt="1"/>
          </p:nvPr>
        </p:nvSpPr>
        <p:spPr>
          <a:xfrm>
            <a:off x="5143447"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4" name="文本占位符 28">
            <a:extLst>
              <a:ext uri="{FF2B5EF4-FFF2-40B4-BE49-F238E27FC236}">
                <a16:creationId xmlns:a16="http://schemas.microsoft.com/office/drawing/2014/main" xmlns="" id="{6F2B2D86-5038-B846-BE3B-75D8AD4D1758}"/>
              </a:ext>
            </a:extLst>
          </p:cNvPr>
          <p:cNvSpPr>
            <a:spLocks noGrp="1"/>
          </p:cNvSpPr>
          <p:nvPr>
            <p:ph type="body" sz="quarter" idx="22" hasCustomPrompt="1"/>
          </p:nvPr>
        </p:nvSpPr>
        <p:spPr>
          <a:xfrm>
            <a:off x="5143447"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xmlns="" id="{70142FA7-976A-5744-BA3A-E9343E2130AA}"/>
              </a:ext>
            </a:extLst>
          </p:cNvPr>
          <p:cNvSpPr/>
          <p:nvPr userDrawn="1"/>
        </p:nvSpPr>
        <p:spPr>
          <a:xfrm rot="18900000">
            <a:off x="8526915"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xmlns="" id="{2B8DCAE3-753F-9642-B93E-166D1C677447}"/>
              </a:ext>
            </a:extLst>
          </p:cNvPr>
          <p:cNvSpPr>
            <a:spLocks noGrp="1"/>
          </p:cNvSpPr>
          <p:nvPr>
            <p:ph type="body" sz="quarter" idx="23" hasCustomPrompt="1"/>
          </p:nvPr>
        </p:nvSpPr>
        <p:spPr>
          <a:xfrm>
            <a:off x="8480996"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xmlns="" id="{8AB71BBB-5072-A84B-BB57-824CEE38F36E}"/>
              </a:ext>
            </a:extLst>
          </p:cNvPr>
          <p:cNvSpPr>
            <a:spLocks noGrp="1"/>
          </p:cNvSpPr>
          <p:nvPr>
            <p:ph type="body" sz="quarter" idx="24" hasCustomPrompt="1"/>
          </p:nvPr>
        </p:nvSpPr>
        <p:spPr>
          <a:xfrm>
            <a:off x="8480996"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8" name="文本占位符 28">
            <a:extLst>
              <a:ext uri="{FF2B5EF4-FFF2-40B4-BE49-F238E27FC236}">
                <a16:creationId xmlns:a16="http://schemas.microsoft.com/office/drawing/2014/main" xmlns="" id="{500CB88C-5CD9-D04F-B1A4-63F8206607CB}"/>
              </a:ext>
            </a:extLst>
          </p:cNvPr>
          <p:cNvSpPr>
            <a:spLocks noGrp="1"/>
          </p:cNvSpPr>
          <p:nvPr>
            <p:ph type="body" sz="quarter" idx="25" hasCustomPrompt="1"/>
          </p:nvPr>
        </p:nvSpPr>
        <p:spPr>
          <a:xfrm>
            <a:off x="848099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xmlns=""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Tree>
    <p:extLst>
      <p:ext uri="{BB962C8B-B14F-4D97-AF65-F5344CB8AC3E}">
        <p14:creationId xmlns:p14="http://schemas.microsoft.com/office/powerpoint/2010/main" val="934769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xmlns=""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xmlns=""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xmlns=""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xmlns=""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xmlns=""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xmlns=""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xmlns=""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xmlns="" id="{6A21DB9C-A047-5C42-8683-35B03A3D6511}"/>
              </a:ext>
            </a:extLst>
          </p:cNvPr>
          <p:cNvSpPr/>
          <p:nvPr userDrawn="1"/>
        </p:nvSpPr>
        <p:spPr>
          <a:xfrm rot="18900000">
            <a:off x="13164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xmlns="" id="{D81DC87D-D7FF-AD46-9B9D-044835834035}"/>
              </a:ext>
            </a:extLst>
          </p:cNvPr>
          <p:cNvSpPr>
            <a:spLocks noGrp="1"/>
          </p:cNvSpPr>
          <p:nvPr>
            <p:ph type="body" sz="quarter" idx="14" hasCustomPrompt="1"/>
          </p:nvPr>
        </p:nvSpPr>
        <p:spPr>
          <a:xfrm>
            <a:off x="12705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xmlns="" id="{14C5B5DF-BF5E-7247-BEA3-5CAA1291E735}"/>
              </a:ext>
            </a:extLst>
          </p:cNvPr>
          <p:cNvSpPr>
            <a:spLocks noGrp="1"/>
          </p:cNvSpPr>
          <p:nvPr>
            <p:ph type="body" sz="quarter" idx="18" hasCustomPrompt="1"/>
          </p:nvPr>
        </p:nvSpPr>
        <p:spPr>
          <a:xfrm>
            <a:off x="1270512"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0" name="文本占位符 28">
            <a:extLst>
              <a:ext uri="{FF2B5EF4-FFF2-40B4-BE49-F238E27FC236}">
                <a16:creationId xmlns:a16="http://schemas.microsoft.com/office/drawing/2014/main" xmlns="" id="{5D43FBC4-C7A6-D24A-ABD3-F6B0236C7963}"/>
              </a:ext>
            </a:extLst>
          </p:cNvPr>
          <p:cNvSpPr>
            <a:spLocks noGrp="1"/>
          </p:cNvSpPr>
          <p:nvPr>
            <p:ph type="body" sz="quarter" idx="19" hasCustomPrompt="1"/>
          </p:nvPr>
        </p:nvSpPr>
        <p:spPr>
          <a:xfrm>
            <a:off x="12705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xmlns="" id="{2DE1AA57-857B-7749-A3CF-03D6FE8A18F4}"/>
              </a:ext>
            </a:extLst>
          </p:cNvPr>
          <p:cNvSpPr/>
          <p:nvPr userDrawn="1"/>
        </p:nvSpPr>
        <p:spPr>
          <a:xfrm rot="18900000">
            <a:off x="387168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xmlns="" id="{E79E1634-C154-6F42-9BF5-9DC55C7E609B}"/>
              </a:ext>
            </a:extLst>
          </p:cNvPr>
          <p:cNvSpPr>
            <a:spLocks noGrp="1"/>
          </p:cNvSpPr>
          <p:nvPr>
            <p:ph type="body" sz="quarter" idx="20" hasCustomPrompt="1"/>
          </p:nvPr>
        </p:nvSpPr>
        <p:spPr>
          <a:xfrm>
            <a:off x="382576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xmlns="" id="{699BFE45-B39B-874F-A80B-092992FD5A58}"/>
              </a:ext>
            </a:extLst>
          </p:cNvPr>
          <p:cNvSpPr>
            <a:spLocks noGrp="1"/>
          </p:cNvSpPr>
          <p:nvPr>
            <p:ph type="body" sz="quarter" idx="21" hasCustomPrompt="1"/>
          </p:nvPr>
        </p:nvSpPr>
        <p:spPr>
          <a:xfrm>
            <a:off x="3825762"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4" name="文本占位符 28">
            <a:extLst>
              <a:ext uri="{FF2B5EF4-FFF2-40B4-BE49-F238E27FC236}">
                <a16:creationId xmlns:a16="http://schemas.microsoft.com/office/drawing/2014/main" xmlns="" id="{6F2B2D86-5038-B846-BE3B-75D8AD4D1758}"/>
              </a:ext>
            </a:extLst>
          </p:cNvPr>
          <p:cNvSpPr>
            <a:spLocks noGrp="1"/>
          </p:cNvSpPr>
          <p:nvPr>
            <p:ph type="body" sz="quarter" idx="22" hasCustomPrompt="1"/>
          </p:nvPr>
        </p:nvSpPr>
        <p:spPr>
          <a:xfrm>
            <a:off x="382576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xmlns="" id="{70142FA7-976A-5744-BA3A-E9343E2130AA}"/>
              </a:ext>
            </a:extLst>
          </p:cNvPr>
          <p:cNvSpPr/>
          <p:nvPr userDrawn="1"/>
        </p:nvSpPr>
        <p:spPr>
          <a:xfrm rot="18900000">
            <a:off x="8982180"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xmlns="" id="{2B8DCAE3-753F-9642-B93E-166D1C677447}"/>
              </a:ext>
            </a:extLst>
          </p:cNvPr>
          <p:cNvSpPr>
            <a:spLocks noGrp="1"/>
          </p:cNvSpPr>
          <p:nvPr>
            <p:ph type="body" sz="quarter" idx="23" hasCustomPrompt="1"/>
          </p:nvPr>
        </p:nvSpPr>
        <p:spPr>
          <a:xfrm>
            <a:off x="8936261"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xmlns="" id="{8AB71BBB-5072-A84B-BB57-824CEE38F36E}"/>
              </a:ext>
            </a:extLst>
          </p:cNvPr>
          <p:cNvSpPr>
            <a:spLocks noGrp="1"/>
          </p:cNvSpPr>
          <p:nvPr>
            <p:ph type="body" sz="quarter" idx="24" hasCustomPrompt="1"/>
          </p:nvPr>
        </p:nvSpPr>
        <p:spPr>
          <a:xfrm>
            <a:off x="893626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8" name="文本占位符 28">
            <a:extLst>
              <a:ext uri="{FF2B5EF4-FFF2-40B4-BE49-F238E27FC236}">
                <a16:creationId xmlns:a16="http://schemas.microsoft.com/office/drawing/2014/main" xmlns="" id="{500CB88C-5CD9-D04F-B1A4-63F8206607CB}"/>
              </a:ext>
            </a:extLst>
          </p:cNvPr>
          <p:cNvSpPr>
            <a:spLocks noGrp="1"/>
          </p:cNvSpPr>
          <p:nvPr>
            <p:ph type="body" sz="quarter" idx="25" hasCustomPrompt="1"/>
          </p:nvPr>
        </p:nvSpPr>
        <p:spPr>
          <a:xfrm>
            <a:off x="893626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xmlns=""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
        <p:nvSpPr>
          <p:cNvPr id="30" name="圆角矩形 29">
            <a:extLst>
              <a:ext uri="{FF2B5EF4-FFF2-40B4-BE49-F238E27FC236}">
                <a16:creationId xmlns:a16="http://schemas.microsoft.com/office/drawing/2014/main" xmlns="" id="{1B07D63A-D753-A247-8BD6-3A088FBCAD7D}"/>
              </a:ext>
            </a:extLst>
          </p:cNvPr>
          <p:cNvSpPr/>
          <p:nvPr userDrawn="1"/>
        </p:nvSpPr>
        <p:spPr>
          <a:xfrm rot="18900000">
            <a:off x="64269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a:extLst>
              <a:ext uri="{FF2B5EF4-FFF2-40B4-BE49-F238E27FC236}">
                <a16:creationId xmlns:a16="http://schemas.microsoft.com/office/drawing/2014/main" xmlns="" id="{B1A0EF8A-964C-5641-8D7B-4423841E5452}"/>
              </a:ext>
            </a:extLst>
          </p:cNvPr>
          <p:cNvSpPr>
            <a:spLocks noGrp="1"/>
          </p:cNvSpPr>
          <p:nvPr>
            <p:ph type="body" sz="quarter" idx="26" hasCustomPrompt="1"/>
          </p:nvPr>
        </p:nvSpPr>
        <p:spPr>
          <a:xfrm>
            <a:off x="63810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a:extLst>
              <a:ext uri="{FF2B5EF4-FFF2-40B4-BE49-F238E27FC236}">
                <a16:creationId xmlns:a16="http://schemas.microsoft.com/office/drawing/2014/main" xmlns="" id="{83039C52-CFB3-7D41-9C65-FB635301703C}"/>
              </a:ext>
            </a:extLst>
          </p:cNvPr>
          <p:cNvSpPr>
            <a:spLocks noGrp="1"/>
          </p:cNvSpPr>
          <p:nvPr>
            <p:ph type="body" sz="quarter" idx="27" hasCustomPrompt="1"/>
          </p:nvPr>
        </p:nvSpPr>
        <p:spPr>
          <a:xfrm>
            <a:off x="6381012" y="3535672"/>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34" name="文本占位符 28">
            <a:extLst>
              <a:ext uri="{FF2B5EF4-FFF2-40B4-BE49-F238E27FC236}">
                <a16:creationId xmlns:a16="http://schemas.microsoft.com/office/drawing/2014/main" xmlns="" id="{DC7F136A-C920-7A44-8EB1-B12A337B46B5}"/>
              </a:ext>
            </a:extLst>
          </p:cNvPr>
          <p:cNvSpPr>
            <a:spLocks noGrp="1"/>
          </p:cNvSpPr>
          <p:nvPr>
            <p:ph type="body" sz="quarter" idx="28" hasCustomPrompt="1"/>
          </p:nvPr>
        </p:nvSpPr>
        <p:spPr>
          <a:xfrm>
            <a:off x="63810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extLst>
      <p:ext uri="{BB962C8B-B14F-4D97-AF65-F5344CB8AC3E}">
        <p14:creationId xmlns:p14="http://schemas.microsoft.com/office/powerpoint/2010/main" val="2632822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xmlns=""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xmlns=""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xmlns=""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xmlns=""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xmlns=""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xmlns=""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xmlns=""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xmlns="" id="{6A21DB9C-A047-5C42-8683-35B03A3D6511}"/>
              </a:ext>
            </a:extLst>
          </p:cNvPr>
          <p:cNvSpPr/>
          <p:nvPr userDrawn="1"/>
        </p:nvSpPr>
        <p:spPr>
          <a:xfrm rot="18900000">
            <a:off x="946425"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xmlns="" id="{D81DC87D-D7FF-AD46-9B9D-044835834035}"/>
              </a:ext>
            </a:extLst>
          </p:cNvPr>
          <p:cNvSpPr>
            <a:spLocks noGrp="1"/>
          </p:cNvSpPr>
          <p:nvPr>
            <p:ph type="body" sz="quarter" idx="14" hasCustomPrompt="1"/>
          </p:nvPr>
        </p:nvSpPr>
        <p:spPr>
          <a:xfrm>
            <a:off x="900506"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xmlns="" id="{14C5B5DF-BF5E-7247-BEA3-5CAA1291E735}"/>
              </a:ext>
            </a:extLst>
          </p:cNvPr>
          <p:cNvSpPr>
            <a:spLocks noGrp="1"/>
          </p:cNvSpPr>
          <p:nvPr>
            <p:ph type="body" sz="quarter" idx="18" hasCustomPrompt="1"/>
          </p:nvPr>
        </p:nvSpPr>
        <p:spPr>
          <a:xfrm>
            <a:off x="900506"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0" name="文本占位符 28">
            <a:extLst>
              <a:ext uri="{FF2B5EF4-FFF2-40B4-BE49-F238E27FC236}">
                <a16:creationId xmlns:a16="http://schemas.microsoft.com/office/drawing/2014/main" xmlns="" id="{5D43FBC4-C7A6-D24A-ABD3-F6B0236C7963}"/>
              </a:ext>
            </a:extLst>
          </p:cNvPr>
          <p:cNvSpPr>
            <a:spLocks noGrp="1"/>
          </p:cNvSpPr>
          <p:nvPr>
            <p:ph type="body" sz="quarter" idx="19" hasCustomPrompt="1"/>
          </p:nvPr>
        </p:nvSpPr>
        <p:spPr>
          <a:xfrm>
            <a:off x="90050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xmlns="" id="{2DE1AA57-857B-7749-A3CF-03D6FE8A18F4}"/>
              </a:ext>
            </a:extLst>
          </p:cNvPr>
          <p:cNvSpPr/>
          <p:nvPr userDrawn="1"/>
        </p:nvSpPr>
        <p:spPr>
          <a:xfrm rot="18900000">
            <a:off x="3140204"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xmlns="" id="{E79E1634-C154-6F42-9BF5-9DC55C7E609B}"/>
              </a:ext>
            </a:extLst>
          </p:cNvPr>
          <p:cNvSpPr>
            <a:spLocks noGrp="1"/>
          </p:cNvSpPr>
          <p:nvPr>
            <p:ph type="body" sz="quarter" idx="20" hasCustomPrompt="1"/>
          </p:nvPr>
        </p:nvSpPr>
        <p:spPr>
          <a:xfrm>
            <a:off x="3094285"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xmlns="" id="{699BFE45-B39B-874F-A80B-092992FD5A58}"/>
              </a:ext>
            </a:extLst>
          </p:cNvPr>
          <p:cNvSpPr>
            <a:spLocks noGrp="1"/>
          </p:cNvSpPr>
          <p:nvPr>
            <p:ph type="body" sz="quarter" idx="21" hasCustomPrompt="1"/>
          </p:nvPr>
        </p:nvSpPr>
        <p:spPr>
          <a:xfrm>
            <a:off x="3094285" y="3535671"/>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4" name="文本占位符 28">
            <a:extLst>
              <a:ext uri="{FF2B5EF4-FFF2-40B4-BE49-F238E27FC236}">
                <a16:creationId xmlns:a16="http://schemas.microsoft.com/office/drawing/2014/main" xmlns="" id="{6F2B2D86-5038-B846-BE3B-75D8AD4D1758}"/>
              </a:ext>
            </a:extLst>
          </p:cNvPr>
          <p:cNvSpPr>
            <a:spLocks noGrp="1"/>
          </p:cNvSpPr>
          <p:nvPr>
            <p:ph type="body" sz="quarter" idx="22" hasCustomPrompt="1"/>
          </p:nvPr>
        </p:nvSpPr>
        <p:spPr>
          <a:xfrm>
            <a:off x="3094285"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xmlns="" id="{70142FA7-976A-5744-BA3A-E9343E2130AA}"/>
              </a:ext>
            </a:extLst>
          </p:cNvPr>
          <p:cNvSpPr/>
          <p:nvPr userDrawn="1"/>
        </p:nvSpPr>
        <p:spPr>
          <a:xfrm rot="18900000">
            <a:off x="972154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xmlns="" id="{2B8DCAE3-753F-9642-B93E-166D1C677447}"/>
              </a:ext>
            </a:extLst>
          </p:cNvPr>
          <p:cNvSpPr>
            <a:spLocks noGrp="1"/>
          </p:cNvSpPr>
          <p:nvPr>
            <p:ph type="body" sz="quarter" idx="23" hasCustomPrompt="1"/>
          </p:nvPr>
        </p:nvSpPr>
        <p:spPr>
          <a:xfrm>
            <a:off x="967562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xmlns="" id="{8AB71BBB-5072-A84B-BB57-824CEE38F36E}"/>
              </a:ext>
            </a:extLst>
          </p:cNvPr>
          <p:cNvSpPr>
            <a:spLocks noGrp="1"/>
          </p:cNvSpPr>
          <p:nvPr>
            <p:ph type="body" sz="quarter" idx="24" hasCustomPrompt="1"/>
          </p:nvPr>
        </p:nvSpPr>
        <p:spPr>
          <a:xfrm>
            <a:off x="9675624"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8" name="文本占位符 28">
            <a:extLst>
              <a:ext uri="{FF2B5EF4-FFF2-40B4-BE49-F238E27FC236}">
                <a16:creationId xmlns:a16="http://schemas.microsoft.com/office/drawing/2014/main" xmlns="" id="{500CB88C-5CD9-D04F-B1A4-63F8206607CB}"/>
              </a:ext>
            </a:extLst>
          </p:cNvPr>
          <p:cNvSpPr>
            <a:spLocks noGrp="1"/>
          </p:cNvSpPr>
          <p:nvPr>
            <p:ph type="body" sz="quarter" idx="25" hasCustomPrompt="1"/>
          </p:nvPr>
        </p:nvSpPr>
        <p:spPr>
          <a:xfrm>
            <a:off x="967562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xmlns=""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
        <p:nvSpPr>
          <p:cNvPr id="30" name="圆角矩形 29">
            <a:extLst>
              <a:ext uri="{FF2B5EF4-FFF2-40B4-BE49-F238E27FC236}">
                <a16:creationId xmlns:a16="http://schemas.microsoft.com/office/drawing/2014/main" xmlns="" id="{1B07D63A-D753-A247-8BD6-3A088FBCAD7D}"/>
              </a:ext>
            </a:extLst>
          </p:cNvPr>
          <p:cNvSpPr/>
          <p:nvPr userDrawn="1"/>
        </p:nvSpPr>
        <p:spPr>
          <a:xfrm rot="18900000">
            <a:off x="533398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a:extLst>
              <a:ext uri="{FF2B5EF4-FFF2-40B4-BE49-F238E27FC236}">
                <a16:creationId xmlns:a16="http://schemas.microsoft.com/office/drawing/2014/main" xmlns="" id="{B1A0EF8A-964C-5641-8D7B-4423841E5452}"/>
              </a:ext>
            </a:extLst>
          </p:cNvPr>
          <p:cNvSpPr>
            <a:spLocks noGrp="1"/>
          </p:cNvSpPr>
          <p:nvPr>
            <p:ph type="body" sz="quarter" idx="26" hasCustomPrompt="1"/>
          </p:nvPr>
        </p:nvSpPr>
        <p:spPr>
          <a:xfrm>
            <a:off x="528806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a:extLst>
              <a:ext uri="{FF2B5EF4-FFF2-40B4-BE49-F238E27FC236}">
                <a16:creationId xmlns:a16="http://schemas.microsoft.com/office/drawing/2014/main" xmlns="" id="{83039C52-CFB3-7D41-9C65-FB635301703C}"/>
              </a:ext>
            </a:extLst>
          </p:cNvPr>
          <p:cNvSpPr>
            <a:spLocks noGrp="1"/>
          </p:cNvSpPr>
          <p:nvPr>
            <p:ph type="body" sz="quarter" idx="27" hasCustomPrompt="1"/>
          </p:nvPr>
        </p:nvSpPr>
        <p:spPr>
          <a:xfrm>
            <a:off x="5288064" y="3535672"/>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34" name="文本占位符 28">
            <a:extLst>
              <a:ext uri="{FF2B5EF4-FFF2-40B4-BE49-F238E27FC236}">
                <a16:creationId xmlns:a16="http://schemas.microsoft.com/office/drawing/2014/main" xmlns="" id="{DC7F136A-C920-7A44-8EB1-B12A337B46B5}"/>
              </a:ext>
            </a:extLst>
          </p:cNvPr>
          <p:cNvSpPr>
            <a:spLocks noGrp="1"/>
          </p:cNvSpPr>
          <p:nvPr>
            <p:ph type="body" sz="quarter" idx="28" hasCustomPrompt="1"/>
          </p:nvPr>
        </p:nvSpPr>
        <p:spPr>
          <a:xfrm>
            <a:off x="528806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35" name="圆角矩形 34">
            <a:extLst>
              <a:ext uri="{FF2B5EF4-FFF2-40B4-BE49-F238E27FC236}">
                <a16:creationId xmlns:a16="http://schemas.microsoft.com/office/drawing/2014/main" xmlns="" id="{C48B46EA-F484-024D-AECD-29B97675B109}"/>
              </a:ext>
            </a:extLst>
          </p:cNvPr>
          <p:cNvSpPr/>
          <p:nvPr userDrawn="1"/>
        </p:nvSpPr>
        <p:spPr>
          <a:xfrm rot="18900000">
            <a:off x="7527762" y="2621777"/>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占位符 17">
            <a:extLst>
              <a:ext uri="{FF2B5EF4-FFF2-40B4-BE49-F238E27FC236}">
                <a16:creationId xmlns:a16="http://schemas.microsoft.com/office/drawing/2014/main" xmlns="" id="{A355EE99-EE1C-2C4E-B99A-ADE671196C55}"/>
              </a:ext>
            </a:extLst>
          </p:cNvPr>
          <p:cNvSpPr>
            <a:spLocks noGrp="1"/>
          </p:cNvSpPr>
          <p:nvPr>
            <p:ph type="body" sz="quarter" idx="29" hasCustomPrompt="1"/>
          </p:nvPr>
        </p:nvSpPr>
        <p:spPr>
          <a:xfrm>
            <a:off x="7481843" y="2753333"/>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7" name="文本占位符 28">
            <a:extLst>
              <a:ext uri="{FF2B5EF4-FFF2-40B4-BE49-F238E27FC236}">
                <a16:creationId xmlns:a16="http://schemas.microsoft.com/office/drawing/2014/main" xmlns="" id="{313E327F-AC61-CD43-93FB-EC3F3B0B02B3}"/>
              </a:ext>
            </a:extLst>
          </p:cNvPr>
          <p:cNvSpPr>
            <a:spLocks noGrp="1"/>
          </p:cNvSpPr>
          <p:nvPr>
            <p:ph type="body" sz="quarter" idx="30" hasCustomPrompt="1"/>
          </p:nvPr>
        </p:nvSpPr>
        <p:spPr>
          <a:xfrm>
            <a:off x="7481843" y="3535673"/>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38" name="文本占位符 28">
            <a:extLst>
              <a:ext uri="{FF2B5EF4-FFF2-40B4-BE49-F238E27FC236}">
                <a16:creationId xmlns:a16="http://schemas.microsoft.com/office/drawing/2014/main" xmlns="" id="{88F8F822-161A-0844-BF7A-F9302D0FA28F}"/>
              </a:ext>
            </a:extLst>
          </p:cNvPr>
          <p:cNvSpPr>
            <a:spLocks noGrp="1"/>
          </p:cNvSpPr>
          <p:nvPr>
            <p:ph type="body" sz="quarter" idx="31" hasCustomPrompt="1"/>
          </p:nvPr>
        </p:nvSpPr>
        <p:spPr>
          <a:xfrm>
            <a:off x="7481843"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extLst>
      <p:ext uri="{BB962C8B-B14F-4D97-AF65-F5344CB8AC3E}">
        <p14:creationId xmlns:p14="http://schemas.microsoft.com/office/powerpoint/2010/main" val="3290870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tile tx="0" ty="-1016000" sx="100000" sy="100000" flip="none" algn="tl"/>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xmlns=""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41" name="矩形 40">
            <a:extLst>
              <a:ext uri="{FF2B5EF4-FFF2-40B4-BE49-F238E27FC236}">
                <a16:creationId xmlns:a16="http://schemas.microsoft.com/office/drawing/2014/main" xmlns="" id="{33F9B6D6-9B47-1546-B0A5-C9F3DA4C6233}"/>
              </a:ext>
            </a:extLst>
          </p:cNvPr>
          <p:cNvSpPr/>
          <p:nvPr userDrawn="1"/>
        </p:nvSpPr>
        <p:spPr>
          <a:xfrm>
            <a:off x="0" y="-1"/>
            <a:ext cx="12192000" cy="1143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xmlns="" id="{6F0EF99C-AE37-F74B-9E4E-4AE6ABC557DB}"/>
              </a:ext>
            </a:extLst>
          </p:cNvPr>
          <p:cNvSpPr/>
          <p:nvPr userDrawn="1"/>
        </p:nvSpPr>
        <p:spPr>
          <a:xfrm>
            <a:off x="-1" y="3615559"/>
            <a:ext cx="12192000" cy="3242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xmlns="" id="{FCEED001-8BDF-A748-B056-A928672A4A8C}"/>
              </a:ext>
            </a:extLst>
          </p:cNvPr>
          <p:cNvSpPr/>
          <p:nvPr userDrawn="1"/>
        </p:nvSpPr>
        <p:spPr>
          <a:xfrm>
            <a:off x="2501461" y="1143395"/>
            <a:ext cx="2469931" cy="2472164"/>
          </a:xfrm>
          <a:prstGeom prst="rect">
            <a:avLst/>
          </a:prstGeom>
          <a:solidFill>
            <a:srgbClr val="05254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占位符 17">
            <a:extLst>
              <a:ext uri="{FF2B5EF4-FFF2-40B4-BE49-F238E27FC236}">
                <a16:creationId xmlns:a16="http://schemas.microsoft.com/office/drawing/2014/main" xmlns="" id="{B2D4FE1A-00BC-CE46-BDD9-4F22A6F9A9E9}"/>
              </a:ext>
            </a:extLst>
          </p:cNvPr>
          <p:cNvSpPr>
            <a:spLocks noGrp="1"/>
          </p:cNvSpPr>
          <p:nvPr>
            <p:ph type="body" sz="quarter" idx="14" hasCustomPrompt="1"/>
          </p:nvPr>
        </p:nvSpPr>
        <p:spPr>
          <a:xfrm>
            <a:off x="2868476" y="1910441"/>
            <a:ext cx="1735899" cy="938072"/>
          </a:xfrm>
        </p:spPr>
        <p:txBody>
          <a:bodyPr>
            <a:noAutofit/>
          </a:bodyPr>
          <a:lstStyle>
            <a:lvl1pPr marL="0" indent="0" algn="l">
              <a:buNone/>
              <a:defRPr sz="7200" b="1">
                <a:solidFill>
                  <a:schemeClr val="bg1"/>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45" name="文本占位符 28">
            <a:extLst>
              <a:ext uri="{FF2B5EF4-FFF2-40B4-BE49-F238E27FC236}">
                <a16:creationId xmlns:a16="http://schemas.microsoft.com/office/drawing/2014/main" xmlns="" id="{801A2D68-8A22-364C-95EE-5A6D708107E8}"/>
              </a:ext>
            </a:extLst>
          </p:cNvPr>
          <p:cNvSpPr>
            <a:spLocks noGrp="1"/>
          </p:cNvSpPr>
          <p:nvPr>
            <p:ph type="body" sz="quarter" idx="19" hasCustomPrompt="1"/>
          </p:nvPr>
        </p:nvSpPr>
        <p:spPr>
          <a:xfrm>
            <a:off x="679788" y="4067504"/>
            <a:ext cx="2841178" cy="525518"/>
          </a:xfrm>
        </p:spPr>
        <p:txBody>
          <a:bodyPr>
            <a:noAutofit/>
          </a:bodyPr>
          <a:lstStyle>
            <a:lvl1pPr marL="0" indent="0" algn="l">
              <a:buNone/>
              <a:defRPr sz="3600" b="1">
                <a:solidFill>
                  <a:schemeClr val="tx1">
                    <a:lumMod val="85000"/>
                    <a:lumOff val="1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请输入标题</a:t>
            </a:r>
          </a:p>
        </p:txBody>
      </p:sp>
      <p:sp>
        <p:nvSpPr>
          <p:cNvPr id="47" name="文本占位符 28">
            <a:extLst>
              <a:ext uri="{FF2B5EF4-FFF2-40B4-BE49-F238E27FC236}">
                <a16:creationId xmlns:a16="http://schemas.microsoft.com/office/drawing/2014/main" xmlns="" id="{53DBCC19-C688-F045-9D56-C7034B8469DB}"/>
              </a:ext>
            </a:extLst>
          </p:cNvPr>
          <p:cNvSpPr>
            <a:spLocks noGrp="1"/>
          </p:cNvSpPr>
          <p:nvPr>
            <p:ph type="body" sz="quarter" idx="20" hasCustomPrompt="1"/>
          </p:nvPr>
        </p:nvSpPr>
        <p:spPr>
          <a:xfrm>
            <a:off x="679787" y="4711260"/>
            <a:ext cx="6266951" cy="1003345"/>
          </a:xfrm>
        </p:spPr>
        <p:txBody>
          <a:bodyPr>
            <a:noAutofit/>
          </a:bodyPr>
          <a:lstStyle>
            <a:lvl1pPr marL="0" marR="0" indent="0" algn="dist"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b="0">
                <a:solidFill>
                  <a:schemeClr val="tx1">
                    <a:lumMod val="65000"/>
                    <a:lumOff val="3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dirty="0"/>
              <a:t>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a:t>
            </a:r>
          </a:p>
        </p:txBody>
      </p:sp>
    </p:spTree>
    <p:extLst>
      <p:ext uri="{BB962C8B-B14F-4D97-AF65-F5344CB8AC3E}">
        <p14:creationId xmlns:p14="http://schemas.microsoft.com/office/powerpoint/2010/main" val="19892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xmlns="" id="{433EA77B-0228-5249-AF81-A14A46E39F03}"/>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xmlns="" id="{0764846C-90A9-AC48-9C37-3E1844FC72C5}"/>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xmlns="" id="{E74E4B05-510E-2A46-9F25-2B50A5AFC625}"/>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内容占位符 2">
            <a:extLst>
              <a:ext uri="{FF2B5EF4-FFF2-40B4-BE49-F238E27FC236}">
                <a16:creationId xmlns:a16="http://schemas.microsoft.com/office/drawing/2014/main" xmlns="" id="{2CC40D2F-F255-364E-9F37-F9DC521DD667}"/>
              </a:ext>
            </a:extLst>
          </p:cNvPr>
          <p:cNvSpPr>
            <a:spLocks noGrp="1"/>
          </p:cNvSpPr>
          <p:nvPr>
            <p:ph idx="1"/>
          </p:nvPr>
        </p:nvSpPr>
        <p:spPr>
          <a:xfrm>
            <a:off x="319544" y="1113503"/>
            <a:ext cx="11567656" cy="5361039"/>
          </a:xfrm>
        </p:spPr>
        <p:txBody>
          <a:bodyPr>
            <a:normAutofit/>
          </a:bodyPr>
          <a:lstStyle>
            <a:lvl1pPr marL="0" indent="0" algn="just">
              <a:buNone/>
              <a:defRPr sz="20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9" name="矩形 8">
            <a:extLst>
              <a:ext uri="{FF2B5EF4-FFF2-40B4-BE49-F238E27FC236}">
                <a16:creationId xmlns:a16="http://schemas.microsoft.com/office/drawing/2014/main" xmlns="" id="{E63D74DB-C2D9-0040-8035-355F84A45675}"/>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a:extLst>
              <a:ext uri="{FF2B5EF4-FFF2-40B4-BE49-F238E27FC236}">
                <a16:creationId xmlns:a16="http://schemas.microsoft.com/office/drawing/2014/main" xmlns="" id="{A78F3913-B855-BB4A-8D74-A4AABE8AD141}"/>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1" name="日期占位符 3">
            <a:extLst>
              <a:ext uri="{FF2B5EF4-FFF2-40B4-BE49-F238E27FC236}">
                <a16:creationId xmlns:a16="http://schemas.microsoft.com/office/drawing/2014/main" xmlns="" id="{77422D53-5A98-BE4B-A173-B357707309A3}"/>
              </a:ext>
            </a:extLst>
          </p:cNvPr>
          <p:cNvSpPr>
            <a:spLocks noGrp="1"/>
          </p:cNvSpPr>
          <p:nvPr>
            <p:ph type="dt" sz="half" idx="10"/>
          </p:nvPr>
        </p:nvSpPr>
        <p:spPr>
          <a:xfrm>
            <a:off x="0" y="6546433"/>
            <a:ext cx="1083197" cy="307777"/>
          </a:xfrm>
        </p:spPr>
        <p:txBody>
          <a:bodyPr/>
          <a:lstStyle>
            <a:lvl1pPr>
              <a:defRPr sz="1200"/>
            </a:lvl1pPr>
          </a:lstStyle>
          <a:p>
            <a:fld id="{D342AF8A-6C9F-6440-B81F-0F8AB8C85483}" type="datetime1">
              <a:rPr kumimoji="1" lang="zh-CN" altLang="en-US" smtClean="0"/>
              <a:pPr/>
              <a:t>2020-11-27</a:t>
            </a:fld>
            <a:endParaRPr kumimoji="1" lang="zh-CN" altLang="en-US" dirty="0"/>
          </a:p>
        </p:txBody>
      </p:sp>
      <p:sp>
        <p:nvSpPr>
          <p:cNvPr id="12" name="灯片编号占位符 5">
            <a:extLst>
              <a:ext uri="{FF2B5EF4-FFF2-40B4-BE49-F238E27FC236}">
                <a16:creationId xmlns:a16="http://schemas.microsoft.com/office/drawing/2014/main" xmlns="" id="{96613E98-E38C-574D-A524-97D804FCFE3A}"/>
              </a:ext>
            </a:extLst>
          </p:cNvPr>
          <p:cNvSpPr>
            <a:spLocks noGrp="1"/>
          </p:cNvSpPr>
          <p:nvPr>
            <p:ph type="sldNum" sz="quarter" idx="12"/>
          </p:nvPr>
        </p:nvSpPr>
        <p:spPr>
          <a:xfrm>
            <a:off x="10873451" y="6567586"/>
            <a:ext cx="1318549" cy="307777"/>
          </a:xfrm>
        </p:spPr>
        <p:txBody>
          <a:bodyPr/>
          <a:lstStyle>
            <a:lvl1pPr>
              <a:defRPr sz="1200"/>
            </a:lvl1pPr>
          </a:lstStyle>
          <a:p>
            <a:r>
              <a:rPr kumimoji="1" lang="en-US" altLang="zh-CN" dirty="0"/>
              <a:t>PAGE</a:t>
            </a:r>
            <a:r>
              <a:rPr kumimoji="1" lang="zh-CN" altLang="en-US" dirty="0"/>
              <a:t> </a:t>
            </a:r>
            <a:fld id="{45C466B8-AFC2-AE4B-94BC-EF87A0F7179E}" type="slidenum">
              <a:rPr kumimoji="1" lang="zh-CN" altLang="en-US" smtClean="0"/>
              <a:pPr/>
              <a:t>‹#›</a:t>
            </a:fld>
            <a:endParaRPr kumimoji="1" lang="zh-CN" altLang="en-US" dirty="0"/>
          </a:p>
        </p:txBody>
      </p:sp>
      <p:cxnSp>
        <p:nvCxnSpPr>
          <p:cNvPr id="14" name="直线连接符 13">
            <a:extLst>
              <a:ext uri="{FF2B5EF4-FFF2-40B4-BE49-F238E27FC236}">
                <a16:creationId xmlns:a16="http://schemas.microsoft.com/office/drawing/2014/main" xmlns="" id="{2BD93424-0D85-F34D-9229-53206562079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17">
            <a:extLst>
              <a:ext uri="{FF2B5EF4-FFF2-40B4-BE49-F238E27FC236}">
                <a16:creationId xmlns:a16="http://schemas.microsoft.com/office/drawing/2014/main" xmlns="" id="{7F74EC0B-1D80-CF47-8A2C-C8CF09A1271C}"/>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90926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图片">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2CC40D2F-F255-364E-9F37-F9DC521DD667}"/>
              </a:ext>
            </a:extLst>
          </p:cNvPr>
          <p:cNvSpPr>
            <a:spLocks noGrp="1"/>
          </p:cNvSpPr>
          <p:nvPr>
            <p:ph idx="1"/>
          </p:nvPr>
        </p:nvSpPr>
        <p:spPr>
          <a:xfrm>
            <a:off x="819726" y="1307939"/>
            <a:ext cx="5276274" cy="4869024"/>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8" name="图片占位符 7">
            <a:extLst>
              <a:ext uri="{FF2B5EF4-FFF2-40B4-BE49-F238E27FC236}">
                <a16:creationId xmlns:a16="http://schemas.microsoft.com/office/drawing/2014/main" xmlns="" id="{61DE62F5-BBBB-E149-AE2E-D5AF6A79E7EC}"/>
              </a:ext>
            </a:extLst>
          </p:cNvPr>
          <p:cNvSpPr>
            <a:spLocks noGrp="1"/>
          </p:cNvSpPr>
          <p:nvPr>
            <p:ph type="pic" sz="quarter" idx="13"/>
          </p:nvPr>
        </p:nvSpPr>
        <p:spPr>
          <a:xfrm>
            <a:off x="6095999" y="1307911"/>
            <a:ext cx="5275801" cy="4869023"/>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0" name="日期占位符 3">
            <a:extLst>
              <a:ext uri="{FF2B5EF4-FFF2-40B4-BE49-F238E27FC236}">
                <a16:creationId xmlns:a16="http://schemas.microsoft.com/office/drawing/2014/main" xmlns="" id="{EA027C1F-14D3-A144-97B8-D819AE80119C}"/>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2020-11-27</a:t>
            </a:fld>
            <a:endParaRPr kumimoji="1" lang="zh-CN" altLang="en-US" dirty="0"/>
          </a:p>
        </p:txBody>
      </p:sp>
      <p:sp>
        <p:nvSpPr>
          <p:cNvPr id="21" name="灯片编号占位符 5">
            <a:extLst>
              <a:ext uri="{FF2B5EF4-FFF2-40B4-BE49-F238E27FC236}">
                <a16:creationId xmlns:a16="http://schemas.microsoft.com/office/drawing/2014/main" xmlns="" id="{F72A7420-6D66-CE45-807C-782921E592A4}"/>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2" name="文本框 21">
            <a:extLst>
              <a:ext uri="{FF2B5EF4-FFF2-40B4-BE49-F238E27FC236}">
                <a16:creationId xmlns:a16="http://schemas.microsoft.com/office/drawing/2014/main" xmlns="" id="{59CC70D9-74FD-2D4C-AEE0-1AC1B0FEE019}"/>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3" name="直线连接符 22">
            <a:extLst>
              <a:ext uri="{FF2B5EF4-FFF2-40B4-BE49-F238E27FC236}">
                <a16:creationId xmlns:a16="http://schemas.microsoft.com/office/drawing/2014/main" xmlns="" id="{4106BF44-1836-4044-ACD5-14064A03549F}"/>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xmlns="" id="{C85F1D93-12E1-194C-9181-A8BED9BEB85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xmlns="" id="{73309AD5-EDEB-0942-AAF9-308898CE4D62}"/>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xmlns="" id="{3AA42D3E-700C-DF45-B000-D1C6004A45E9}"/>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xmlns="" id="{18E110D1-3D68-464A-B14B-CC91699F3C2B}"/>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标题 1">
            <a:extLst>
              <a:ext uri="{FF2B5EF4-FFF2-40B4-BE49-F238E27FC236}">
                <a16:creationId xmlns:a16="http://schemas.microsoft.com/office/drawing/2014/main" xmlns="" id="{687D5EC6-4CB2-F044-8842-C2938E907B18}"/>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29" name="文本占位符 17">
            <a:extLst>
              <a:ext uri="{FF2B5EF4-FFF2-40B4-BE49-F238E27FC236}">
                <a16:creationId xmlns:a16="http://schemas.microsoft.com/office/drawing/2014/main" xmlns="" id="{1C7B6F92-37C4-1040-BB22-9D0D8B42F86B}"/>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4068569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图片-2">
    <p:spTree>
      <p:nvGrpSpPr>
        <p:cNvPr id="1" name=""/>
        <p:cNvGrpSpPr/>
        <p:nvPr/>
      </p:nvGrpSpPr>
      <p:grpSpPr>
        <a:xfrm>
          <a:off x="0" y="0"/>
          <a:ext cx="0" cy="0"/>
          <a:chOff x="0" y="0"/>
          <a:chExt cx="0" cy="0"/>
        </a:xfrm>
      </p:grpSpPr>
      <p:sp>
        <p:nvSpPr>
          <p:cNvPr id="22" name="内容占位符 2">
            <a:extLst>
              <a:ext uri="{FF2B5EF4-FFF2-40B4-BE49-F238E27FC236}">
                <a16:creationId xmlns:a16="http://schemas.microsoft.com/office/drawing/2014/main" xmlns="" id="{FF7BABF4-43D8-2F4F-A4ED-C7E5587EE453}"/>
              </a:ext>
            </a:extLst>
          </p:cNvPr>
          <p:cNvSpPr>
            <a:spLocks noGrp="1"/>
          </p:cNvSpPr>
          <p:nvPr>
            <p:ph idx="1"/>
          </p:nvPr>
        </p:nvSpPr>
        <p:spPr>
          <a:xfrm>
            <a:off x="819729" y="3909847"/>
            <a:ext cx="10552543" cy="2267115"/>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a:extLst>
              <a:ext uri="{FF2B5EF4-FFF2-40B4-BE49-F238E27FC236}">
                <a16:creationId xmlns:a16="http://schemas.microsoft.com/office/drawing/2014/main" xmlns="" id="{A1CB9C66-E9C6-734F-82DE-A1EFCFFF292E}"/>
              </a:ext>
            </a:extLst>
          </p:cNvPr>
          <p:cNvSpPr>
            <a:spLocks noGrp="1"/>
          </p:cNvSpPr>
          <p:nvPr>
            <p:ph type="pic" sz="quarter" idx="13"/>
          </p:nvPr>
        </p:nvSpPr>
        <p:spPr>
          <a:xfrm>
            <a:off x="819729" y="1307912"/>
            <a:ext cx="10552543" cy="236519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a:extLst>
              <a:ext uri="{FF2B5EF4-FFF2-40B4-BE49-F238E27FC236}">
                <a16:creationId xmlns:a16="http://schemas.microsoft.com/office/drawing/2014/main" xmlns=""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2020-11-27</a:t>
            </a:fld>
            <a:endParaRPr kumimoji="1" lang="zh-CN" altLang="en-US" dirty="0"/>
          </a:p>
        </p:txBody>
      </p:sp>
      <p:sp>
        <p:nvSpPr>
          <p:cNvPr id="27" name="灯片编号占位符 5">
            <a:extLst>
              <a:ext uri="{FF2B5EF4-FFF2-40B4-BE49-F238E27FC236}">
                <a16:creationId xmlns:a16="http://schemas.microsoft.com/office/drawing/2014/main" xmlns=""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xmlns=""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xmlns=""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xmlns=""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xmlns=""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xmlns=""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xmlns=""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xmlns=""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xmlns=""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1395862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多图">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xmlns="" id="{306074C6-4750-2A45-BDFC-3267D3D3A8CA}"/>
              </a:ext>
            </a:extLst>
          </p:cNvPr>
          <p:cNvSpPr>
            <a:spLocks noGrp="1"/>
          </p:cNvSpPr>
          <p:nvPr>
            <p:ph type="pic" sz="quarter" idx="13"/>
          </p:nvPr>
        </p:nvSpPr>
        <p:spPr>
          <a:xfrm>
            <a:off x="118523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a:extLst>
              <a:ext uri="{FF2B5EF4-FFF2-40B4-BE49-F238E27FC236}">
                <a16:creationId xmlns:a16="http://schemas.microsoft.com/office/drawing/2014/main" xmlns="" id="{80FF6875-5F27-1340-A372-33D49F00CE38}"/>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2020-11-27</a:t>
            </a:fld>
            <a:endParaRPr kumimoji="1" lang="zh-CN" altLang="en-US" dirty="0"/>
          </a:p>
        </p:txBody>
      </p:sp>
      <p:sp>
        <p:nvSpPr>
          <p:cNvPr id="10" name="灯片编号占位符 5">
            <a:extLst>
              <a:ext uri="{FF2B5EF4-FFF2-40B4-BE49-F238E27FC236}">
                <a16:creationId xmlns:a16="http://schemas.microsoft.com/office/drawing/2014/main" xmlns="" id="{24E84E0D-5612-214D-886A-62D43897598B}"/>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11" name="文本框 10">
            <a:extLst>
              <a:ext uri="{FF2B5EF4-FFF2-40B4-BE49-F238E27FC236}">
                <a16:creationId xmlns:a16="http://schemas.microsoft.com/office/drawing/2014/main" xmlns="" id="{7DC064A3-6657-0944-B443-057FCD6D57E0}"/>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a:extLst>
              <a:ext uri="{FF2B5EF4-FFF2-40B4-BE49-F238E27FC236}">
                <a16:creationId xmlns:a16="http://schemas.microsoft.com/office/drawing/2014/main" xmlns="" id="{325162FA-9A0C-3445-96B9-4DBF5730A6D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xmlns="" id="{D499C294-CD26-594F-A3D0-126EF0E525B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xmlns="" id="{C6F931A6-20BA-DC40-A816-3E95F94C06C1}"/>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xmlns="" id="{B85CA4F8-C121-B547-A174-3896CA22215B}"/>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xmlns="" id="{1D9543E2-871A-BC49-ACEB-698200F6688C}"/>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xmlns="" id="{C8C953AE-B047-874E-9EE3-0DFF8B581CBD}"/>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8" name="文本占位符 17">
            <a:extLst>
              <a:ext uri="{FF2B5EF4-FFF2-40B4-BE49-F238E27FC236}">
                <a16:creationId xmlns:a16="http://schemas.microsoft.com/office/drawing/2014/main" xmlns="" id="{B70B654A-9B91-D740-AE29-444A7CD6F721}"/>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0" name="图片占位符 7">
            <a:extLst>
              <a:ext uri="{FF2B5EF4-FFF2-40B4-BE49-F238E27FC236}">
                <a16:creationId xmlns:a16="http://schemas.microsoft.com/office/drawing/2014/main" xmlns="" id="{C8F720DE-D331-054F-B5DA-20BCEDC70A67}"/>
              </a:ext>
            </a:extLst>
          </p:cNvPr>
          <p:cNvSpPr>
            <a:spLocks noGrp="1"/>
          </p:cNvSpPr>
          <p:nvPr>
            <p:ph type="pic" sz="quarter" idx="15"/>
          </p:nvPr>
        </p:nvSpPr>
        <p:spPr>
          <a:xfrm>
            <a:off x="4835526"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1" name="图片占位符 7">
            <a:extLst>
              <a:ext uri="{FF2B5EF4-FFF2-40B4-BE49-F238E27FC236}">
                <a16:creationId xmlns:a16="http://schemas.microsoft.com/office/drawing/2014/main" xmlns="" id="{0DC06DAC-F3F5-8B4F-96E9-3ACE5672CE55}"/>
              </a:ext>
            </a:extLst>
          </p:cNvPr>
          <p:cNvSpPr>
            <a:spLocks noGrp="1"/>
          </p:cNvSpPr>
          <p:nvPr>
            <p:ph type="pic" sz="quarter" idx="16"/>
          </p:nvPr>
        </p:nvSpPr>
        <p:spPr>
          <a:xfrm>
            <a:off x="848582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Tree>
    <p:extLst>
      <p:ext uri="{BB962C8B-B14F-4D97-AF65-F5344CB8AC3E}">
        <p14:creationId xmlns:p14="http://schemas.microsoft.com/office/powerpoint/2010/main" val="3518554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55CAAD63-2FBE-1642-BED1-75BBF93D86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xmlns="" id="{F7CC6DA2-57E5-D146-8613-29A6D3C3EB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xmlns="" id="{A3460395-21AB-7648-A2F5-BBE6ABFDC717}"/>
              </a:ext>
            </a:extLst>
          </p:cNvPr>
          <p:cNvSpPr>
            <a:spLocks noGrp="1"/>
          </p:cNvSpPr>
          <p:nvPr>
            <p:ph type="dt" sz="half" idx="2"/>
          </p:nvPr>
        </p:nvSpPr>
        <p:spPr>
          <a:xfrm>
            <a:off x="838200" y="6356350"/>
            <a:ext cx="240949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E9F100-E294-4B47-BE5D-7E0607444C1F}" type="datetime1">
              <a:rPr kumimoji="1" lang="zh-CN" altLang="en-US" smtClean="0"/>
              <a:t>2020-11-27</a:t>
            </a:fld>
            <a:endParaRPr kumimoji="1" lang="zh-CN" altLang="en-US"/>
          </a:p>
        </p:txBody>
      </p:sp>
      <p:sp>
        <p:nvSpPr>
          <p:cNvPr id="5" name="页脚占位符 4">
            <a:extLst>
              <a:ext uri="{FF2B5EF4-FFF2-40B4-BE49-F238E27FC236}">
                <a16:creationId xmlns:a16="http://schemas.microsoft.com/office/drawing/2014/main" xmlns="" id="{E158EC5E-14F4-0145-BE8C-CC881B3052BD}"/>
              </a:ext>
            </a:extLst>
          </p:cNvPr>
          <p:cNvSpPr>
            <a:spLocks noGrp="1"/>
          </p:cNvSpPr>
          <p:nvPr>
            <p:ph type="ftr" sz="quarter" idx="3"/>
          </p:nvPr>
        </p:nvSpPr>
        <p:spPr>
          <a:xfrm>
            <a:off x="3247697" y="6356350"/>
            <a:ext cx="5696608" cy="365125"/>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sz="1200">
                <a:solidFill>
                  <a:schemeClr val="tx1">
                    <a:tint val="75000"/>
                  </a:schemeClr>
                </a:solidFill>
              </a:defRPr>
            </a:lvl1pPr>
          </a:lstStyle>
          <a:p>
            <a:r>
              <a:rPr kumimoji="1" lang="en" altLang="zh-CN" dirty="0"/>
              <a:t>BEIJING UNIVERSITY OF POSTS AND TELECOMMUNICATIONS &amp; HUAWEI</a:t>
            </a:r>
          </a:p>
        </p:txBody>
      </p:sp>
      <p:sp>
        <p:nvSpPr>
          <p:cNvPr id="6" name="灯片编号占位符 5">
            <a:extLst>
              <a:ext uri="{FF2B5EF4-FFF2-40B4-BE49-F238E27FC236}">
                <a16:creationId xmlns:a16="http://schemas.microsoft.com/office/drawing/2014/main" xmlns="" id="{63F62BE4-37D6-4A44-8618-0A35D4A7B145}"/>
              </a:ext>
            </a:extLst>
          </p:cNvPr>
          <p:cNvSpPr>
            <a:spLocks noGrp="1"/>
          </p:cNvSpPr>
          <p:nvPr>
            <p:ph type="sldNum" sz="quarter" idx="4"/>
          </p:nvPr>
        </p:nvSpPr>
        <p:spPr>
          <a:xfrm>
            <a:off x="8933794" y="6356350"/>
            <a:ext cx="242000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466B8-AFC2-AE4B-94BC-EF87A0F7179E}" type="slidenum">
              <a:rPr kumimoji="1" lang="zh-CN" altLang="en-US" smtClean="0"/>
              <a:t>‹#›</a:t>
            </a:fld>
            <a:endParaRPr kumimoji="1" lang="zh-CN" altLang="en-US"/>
          </a:p>
        </p:txBody>
      </p:sp>
    </p:spTree>
    <p:extLst>
      <p:ext uri="{BB962C8B-B14F-4D97-AF65-F5344CB8AC3E}">
        <p14:creationId xmlns:p14="http://schemas.microsoft.com/office/powerpoint/2010/main" val="2318071207"/>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8" r:id="rId3"/>
    <p:sldLayoutId id="2147483669" r:id="rId4"/>
    <p:sldLayoutId id="2147483670" r:id="rId5"/>
    <p:sldLayoutId id="2147483650" r:id="rId6"/>
    <p:sldLayoutId id="2147483665" r:id="rId7"/>
    <p:sldLayoutId id="2147483651" r:id="rId8"/>
    <p:sldLayoutId id="2147483672" r:id="rId9"/>
    <p:sldLayoutId id="2147483673" r:id="rId10"/>
    <p:sldLayoutId id="2147483671" r:id="rId11"/>
    <p:sldLayoutId id="2147483674" r:id="rId12"/>
    <p:sldLayoutId id="2147483662" r:id="rId13"/>
    <p:sldLayoutId id="2147483666" r:id="rId14"/>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D2D72B36-652F-7340-A4C9-5FC485D17866}"/>
              </a:ext>
            </a:extLst>
          </p:cNvPr>
          <p:cNvSpPr>
            <a:spLocks noGrp="1"/>
          </p:cNvSpPr>
          <p:nvPr>
            <p:ph type="body" sz="quarter" idx="10"/>
          </p:nvPr>
        </p:nvSpPr>
        <p:spPr>
          <a:xfrm>
            <a:off x="2751115" y="2021962"/>
            <a:ext cx="6689770" cy="2184278"/>
          </a:xfrm>
        </p:spPr>
        <p:txBody>
          <a:bodyPr>
            <a:noAutofit/>
          </a:bodyPr>
          <a:lstStyle/>
          <a:p>
            <a:r>
              <a:rPr kumimoji="1" lang="en-US" altLang="zh-CN" sz="4400" b="1" dirty="0" smtClean="0">
                <a:solidFill>
                  <a:srgbClr val="FFC000"/>
                </a:solidFill>
                <a:effectLst>
                  <a:outerShdw blurRad="50800" dist="38100" dir="5400000" algn="t" rotWithShape="0">
                    <a:prstClr val="black">
                      <a:alpha val="40000"/>
                    </a:prstClr>
                  </a:outerShdw>
                </a:effectLst>
              </a:rPr>
              <a:t>Chapter </a:t>
            </a:r>
            <a:r>
              <a:rPr kumimoji="1" lang="en-US" altLang="zh-CN" sz="4400" b="1" dirty="0" smtClean="0">
                <a:solidFill>
                  <a:srgbClr val="FFC000"/>
                </a:solidFill>
                <a:effectLst>
                  <a:outerShdw blurRad="50800" dist="38100" dir="5400000" algn="t" rotWithShape="0">
                    <a:prstClr val="black">
                      <a:alpha val="40000"/>
                    </a:prstClr>
                  </a:outerShdw>
                </a:effectLst>
              </a:rPr>
              <a:t>10-11    </a:t>
            </a:r>
            <a:r>
              <a:rPr kumimoji="1" lang="en-US" altLang="zh-CN" sz="4400" b="1" dirty="0">
                <a:solidFill>
                  <a:srgbClr val="FFC000"/>
                </a:solidFill>
                <a:effectLst>
                  <a:outerShdw blurRad="50800" dist="38100" dir="5400000" algn="t" rotWithShape="0">
                    <a:prstClr val="black">
                      <a:alpha val="40000"/>
                    </a:prstClr>
                  </a:outerShdw>
                </a:effectLst>
              </a:rPr>
              <a:t/>
            </a:r>
            <a:br>
              <a:rPr kumimoji="1" lang="en-US" altLang="zh-CN" sz="4400" b="1" dirty="0">
                <a:solidFill>
                  <a:srgbClr val="FFC000"/>
                </a:solidFill>
                <a:effectLst>
                  <a:outerShdw blurRad="50800" dist="38100" dir="5400000" algn="t" rotWithShape="0">
                    <a:prstClr val="black">
                      <a:alpha val="40000"/>
                    </a:prstClr>
                  </a:outerShdw>
                </a:effectLst>
              </a:rPr>
            </a:br>
            <a:endParaRPr kumimoji="1" lang="en-US" altLang="zh-CN" sz="4400" b="1" dirty="0">
              <a:solidFill>
                <a:srgbClr val="FFC000"/>
              </a:solidFill>
              <a:effectLst>
                <a:outerShdw blurRad="50800" dist="38100" dir="5400000" algn="t" rotWithShape="0">
                  <a:prstClr val="black">
                    <a:alpha val="40000"/>
                  </a:prstClr>
                </a:outerShdw>
              </a:effectLst>
            </a:endParaRPr>
          </a:p>
          <a:p>
            <a:r>
              <a:rPr kumimoji="1" lang="en-US" altLang="zh-CN" sz="4400" b="1" dirty="0">
                <a:solidFill>
                  <a:srgbClr val="FFC000"/>
                </a:solidFill>
                <a:effectLst>
                  <a:outerShdw blurRad="50800" dist="38100" dir="5400000" algn="t" rotWithShape="0">
                    <a:prstClr val="black">
                      <a:alpha val="40000"/>
                    </a:prstClr>
                  </a:outerShdw>
                </a:effectLst>
              </a:rPr>
              <a:t>— </a:t>
            </a:r>
            <a:r>
              <a:rPr kumimoji="1" lang="zh-CN" altLang="en-US" sz="4400" b="1" dirty="0" smtClean="0">
                <a:solidFill>
                  <a:srgbClr val="FFC000"/>
                </a:solidFill>
                <a:effectLst>
                  <a:outerShdw blurRad="50800" dist="38100" dir="5400000" algn="t" rotWithShape="0">
                    <a:prstClr val="black">
                      <a:alpha val="40000"/>
                    </a:prstClr>
                  </a:outerShdw>
                </a:effectLst>
              </a:rPr>
              <a:t>例题与作业</a:t>
            </a:r>
            <a:endParaRPr kumimoji="1" lang="zh-CN" altLang="en-US" sz="4400" b="1" dirty="0">
              <a:solidFill>
                <a:srgbClr val="FFC000"/>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42174021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342900" lvl="1" indent="-342900" algn="l">
              <a:lnSpc>
                <a:spcPct val="110000"/>
              </a:lnSpc>
              <a:spcBef>
                <a:spcPts val="600"/>
              </a:spcBef>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Times New Roman" pitchFamily="18" charset="0"/>
              </a:rPr>
              <a:t>某文件的物理组织结构为链接式(</a:t>
            </a:r>
            <a:r>
              <a:rPr lang="en-US" altLang="zh-CN" sz="2400" dirty="0">
                <a:latin typeface="微软雅黑" panose="020B0503020204020204" pitchFamily="34" charset="-122"/>
                <a:ea typeface="微软雅黑" panose="020B0503020204020204" pitchFamily="34" charset="-122"/>
                <a:cs typeface="Times New Roman" pitchFamily="18" charset="0"/>
              </a:rPr>
              <a:t>Linked)</a:t>
            </a:r>
            <a:r>
              <a:rPr lang="zh-CN" altLang="en-US" sz="2400" dirty="0">
                <a:latin typeface="微软雅黑" panose="020B0503020204020204" pitchFamily="34" charset="-122"/>
                <a:ea typeface="微软雅黑" panose="020B0503020204020204" pitchFamily="34" charset="-122"/>
                <a:cs typeface="Times New Roman" pitchFamily="18" charset="0"/>
              </a:rPr>
              <a:t>文件，包含5个逻辑纪录</a:t>
            </a:r>
            <a:r>
              <a:rPr lang="en-US" altLang="zh-CN" sz="2400" dirty="0">
                <a:latin typeface="微软雅黑" panose="020B0503020204020204" pitchFamily="34" charset="-122"/>
                <a:ea typeface="微软雅黑" panose="020B0503020204020204" pitchFamily="34" charset="-122"/>
                <a:cs typeface="Times New Roman" pitchFamily="18" charset="0"/>
              </a:rPr>
              <a:t>(record)</a:t>
            </a:r>
            <a:r>
              <a:rPr lang="zh-CN" altLang="en-US" sz="2400" dirty="0">
                <a:latin typeface="微软雅黑" panose="020B0503020204020204" pitchFamily="34" charset="-122"/>
                <a:ea typeface="微软雅黑" panose="020B0503020204020204" pitchFamily="34" charset="-122"/>
                <a:cs typeface="Times New Roman" pitchFamily="18" charset="0"/>
              </a:rPr>
              <a:t>：记录</a:t>
            </a:r>
            <a:r>
              <a:rPr lang="en-US" altLang="zh-CN" sz="2400" dirty="0">
                <a:latin typeface="微软雅黑" panose="020B0503020204020204" pitchFamily="34" charset="-122"/>
                <a:ea typeface="微软雅黑" panose="020B0503020204020204" pitchFamily="34" charset="-122"/>
                <a:cs typeface="Times New Roman" pitchFamily="18" charset="0"/>
              </a:rPr>
              <a:t>0, </a:t>
            </a:r>
            <a:r>
              <a:rPr lang="zh-CN" altLang="en-US" sz="2400" dirty="0">
                <a:latin typeface="微软雅黑" panose="020B0503020204020204" pitchFamily="34" charset="-122"/>
                <a:ea typeface="微软雅黑" panose="020B0503020204020204" pitchFamily="34" charset="-122"/>
                <a:cs typeface="Times New Roman" pitchFamily="18" charset="0"/>
              </a:rPr>
              <a:t>记录</a:t>
            </a:r>
            <a:r>
              <a:rPr lang="en-US" altLang="zh-CN" sz="2400" dirty="0">
                <a:latin typeface="微软雅黑" panose="020B0503020204020204" pitchFamily="34" charset="-122"/>
                <a:ea typeface="微软雅黑" panose="020B0503020204020204" pitchFamily="34" charset="-122"/>
                <a:cs typeface="Times New Roman" pitchFamily="18" charset="0"/>
              </a:rPr>
              <a:t>1,</a:t>
            </a:r>
            <a:r>
              <a:rPr lang="zh-CN" altLang="en-US" sz="2400" dirty="0">
                <a:latin typeface="微软雅黑" panose="020B0503020204020204" pitchFamily="34" charset="-122"/>
                <a:ea typeface="微软雅黑" panose="020B0503020204020204" pitchFamily="34" charset="-122"/>
                <a:cs typeface="Times New Roman" pitchFamily="18" charset="0"/>
              </a:rPr>
              <a:t>记录</a:t>
            </a:r>
            <a:r>
              <a:rPr lang="en-US" altLang="zh-CN" sz="2400" dirty="0">
                <a:latin typeface="微软雅黑" panose="020B0503020204020204" pitchFamily="34" charset="-122"/>
                <a:ea typeface="微软雅黑" panose="020B0503020204020204" pitchFamily="34" charset="-122"/>
                <a:cs typeface="Times New Roman" pitchFamily="18" charset="0"/>
              </a:rPr>
              <a:t>2, </a:t>
            </a:r>
            <a:r>
              <a:rPr lang="zh-CN" altLang="en-US" sz="2400" dirty="0">
                <a:latin typeface="微软雅黑" panose="020B0503020204020204" pitchFamily="34" charset="-122"/>
                <a:ea typeface="微软雅黑" panose="020B0503020204020204" pitchFamily="34" charset="-122"/>
                <a:cs typeface="Times New Roman" pitchFamily="18" charset="0"/>
              </a:rPr>
              <a:t>记录</a:t>
            </a:r>
            <a:r>
              <a:rPr lang="en-US" altLang="zh-CN" sz="2400" dirty="0">
                <a:latin typeface="微软雅黑" panose="020B0503020204020204" pitchFamily="34" charset="-122"/>
                <a:ea typeface="微软雅黑" panose="020B0503020204020204" pitchFamily="34" charset="-122"/>
                <a:cs typeface="Times New Roman" pitchFamily="18" charset="0"/>
              </a:rPr>
              <a:t>3,</a:t>
            </a:r>
            <a:r>
              <a:rPr lang="zh-CN" altLang="en-US" sz="2400" dirty="0">
                <a:latin typeface="微软雅黑" panose="020B0503020204020204" pitchFamily="34" charset="-122"/>
                <a:ea typeface="微软雅黑" panose="020B0503020204020204" pitchFamily="34" charset="-122"/>
                <a:cs typeface="Times New Roman" pitchFamily="18" charset="0"/>
              </a:rPr>
              <a:t>记录</a:t>
            </a:r>
            <a:r>
              <a:rPr lang="en-US" altLang="zh-CN" sz="2400" dirty="0">
                <a:latin typeface="微软雅黑" panose="020B0503020204020204" pitchFamily="34" charset="-122"/>
                <a:ea typeface="微软雅黑" panose="020B0503020204020204" pitchFamily="34" charset="-122"/>
                <a:cs typeface="Times New Roman" pitchFamily="18" charset="0"/>
              </a:rPr>
              <a:t>4 </a:t>
            </a:r>
            <a:r>
              <a:rPr lang="zh-CN" altLang="en-US" sz="2400" dirty="0">
                <a:latin typeface="微软雅黑" panose="020B0503020204020204" pitchFamily="34" charset="-122"/>
                <a:ea typeface="微软雅黑" panose="020B0503020204020204" pitchFamily="34" charset="-122"/>
                <a:cs typeface="Times New Roman" pitchFamily="18" charset="0"/>
              </a:rPr>
              <a:t>。逻辑记录大小与磁盘块</a:t>
            </a:r>
            <a:r>
              <a:rPr lang="en-US" altLang="zh-CN" sz="2400" dirty="0">
                <a:latin typeface="微软雅黑" panose="020B0503020204020204" pitchFamily="34" charset="-122"/>
                <a:ea typeface="微软雅黑" panose="020B0503020204020204" pitchFamily="34" charset="-122"/>
                <a:cs typeface="Times New Roman" pitchFamily="18" charset="0"/>
              </a:rPr>
              <a:t>(block)</a:t>
            </a:r>
            <a:r>
              <a:rPr lang="zh-CN" altLang="en-US" sz="2400" dirty="0">
                <a:latin typeface="微软雅黑" panose="020B0503020204020204" pitchFamily="34" charset="-122"/>
                <a:ea typeface="微软雅黑" panose="020B0503020204020204" pitchFamily="34" charset="-122"/>
                <a:cs typeface="Times New Roman" pitchFamily="18" charset="0"/>
              </a:rPr>
              <a:t>大小相同，均为512 </a:t>
            </a:r>
            <a:r>
              <a:rPr lang="en-US" altLang="zh-CN" sz="2400" dirty="0">
                <a:latin typeface="微软雅黑" panose="020B0503020204020204" pitchFamily="34" charset="-122"/>
                <a:ea typeface="微软雅黑" panose="020B0503020204020204" pitchFamily="34" charset="-122"/>
                <a:cs typeface="Times New Roman" pitchFamily="18" charset="0"/>
              </a:rPr>
              <a:t>bytes，</a:t>
            </a:r>
            <a:r>
              <a:rPr lang="zh-CN" altLang="en-US" sz="2400" dirty="0">
                <a:latin typeface="微软雅黑" panose="020B0503020204020204" pitchFamily="34" charset="-122"/>
                <a:ea typeface="微软雅黑" panose="020B0503020204020204" pitchFamily="34" charset="-122"/>
                <a:cs typeface="Times New Roman" pitchFamily="18" charset="0"/>
              </a:rPr>
              <a:t>并依次存放在50、121、75、80、63号磁盘块</a:t>
            </a:r>
            <a:r>
              <a:rPr lang="zh-CN" altLang="en-US" sz="2400" dirty="0" smtClean="0">
                <a:latin typeface="微软雅黑" panose="020B0503020204020204" pitchFamily="34" charset="-122"/>
                <a:ea typeface="微软雅黑" panose="020B0503020204020204" pitchFamily="34" charset="-122"/>
                <a:cs typeface="Times New Roman" pitchFamily="18" charset="0"/>
              </a:rPr>
              <a:t>上</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342900" lvl="1" indent="-342900" algn="l">
              <a:lnSpc>
                <a:spcPct val="110000"/>
              </a:lnSpc>
              <a:spcBef>
                <a:spcPts val="600"/>
              </a:spcBef>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现</a:t>
            </a:r>
            <a:r>
              <a:rPr lang="zh-CN" altLang="en-US" sz="2400" dirty="0">
                <a:latin typeface="微软雅黑" panose="020B0503020204020204" pitchFamily="34" charset="-122"/>
                <a:ea typeface="微软雅黑" panose="020B0503020204020204" pitchFamily="34" charset="-122"/>
              </a:rPr>
              <a:t>要求读出文件中的第1569</a:t>
            </a:r>
            <a:r>
              <a:rPr lang="zh-CN" altLang="en-US" sz="2400" dirty="0">
                <a:solidFill>
                  <a:srgbClr val="FF0000"/>
                </a:solidFill>
                <a:latin typeface="微软雅黑" panose="020B0503020204020204" pitchFamily="34" charset="-122"/>
                <a:ea typeface="微软雅黑" panose="020B0503020204020204" pitchFamily="34" charset="-122"/>
              </a:rPr>
              <a:t>逻辑字节</a:t>
            </a:r>
            <a:r>
              <a:rPr lang="zh-CN" altLang="en-US" sz="2400" dirty="0">
                <a:latin typeface="微软雅黑" panose="020B0503020204020204" pitchFamily="34" charset="-122"/>
                <a:ea typeface="微软雅黑" panose="020B0503020204020204" pitchFamily="34" charset="-122"/>
              </a:rPr>
              <a:t>中的数据，需要访问哪个</a:t>
            </a:r>
            <a:r>
              <a:rPr lang="zh-CN" altLang="en-US" sz="2400" dirty="0">
                <a:solidFill>
                  <a:srgbClr val="FF0000"/>
                </a:solidFill>
                <a:latin typeface="微软雅黑" panose="020B0503020204020204" pitchFamily="34" charset="-122"/>
                <a:ea typeface="微软雅黑" panose="020B0503020204020204" pitchFamily="34" charset="-122"/>
              </a:rPr>
              <a:t>磁盘块</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342900" lvl="1" indent="-342900" algn="l">
              <a:lnSpc>
                <a:spcPct val="11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Answer</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1569</a:t>
            </a:r>
            <a:r>
              <a:rPr lang="en-US" altLang="zh-CN" sz="2400" dirty="0">
                <a:latin typeface="微软雅黑" panose="020B0503020204020204" pitchFamily="34" charset="-122"/>
                <a:ea typeface="微软雅黑" panose="020B0503020204020204" pitchFamily="34" charset="-122"/>
                <a:cs typeface="Times New Roman" pitchFamily="18" charset="0"/>
              </a:rPr>
              <a:t>= 512*3 + 33</a:t>
            </a:r>
            <a:r>
              <a:rPr lang="zh-CN" altLang="en-US" sz="2400" dirty="0">
                <a:latin typeface="微软雅黑" panose="020B0503020204020204" pitchFamily="34" charset="-122"/>
                <a:ea typeface="微软雅黑" panose="020B0503020204020204" pitchFamily="34" charset="-122"/>
                <a:cs typeface="Times New Roman" pitchFamily="18" charset="0"/>
              </a:rPr>
              <a:t>，第</a:t>
            </a:r>
            <a:r>
              <a:rPr lang="en-US" altLang="zh-CN" sz="2400" dirty="0">
                <a:latin typeface="微软雅黑" panose="020B0503020204020204" pitchFamily="34" charset="-122"/>
                <a:ea typeface="微软雅黑" panose="020B0503020204020204" pitchFamily="34" charset="-122"/>
                <a:cs typeface="Times New Roman" pitchFamily="18" charset="0"/>
              </a:rPr>
              <a:t>1569</a:t>
            </a:r>
            <a:r>
              <a:rPr lang="zh-CN" altLang="en-US" sz="2400" dirty="0">
                <a:latin typeface="微软雅黑" panose="020B0503020204020204" pitchFamily="34" charset="-122"/>
                <a:ea typeface="微软雅黑" panose="020B0503020204020204" pitchFamily="34" charset="-122"/>
                <a:cs typeface="Times New Roman" pitchFamily="18" charset="0"/>
              </a:rPr>
              <a:t>字节在记录</a:t>
            </a:r>
            <a:r>
              <a:rPr lang="en-US" altLang="zh-CN" sz="2400" dirty="0">
                <a:latin typeface="微软雅黑" panose="020B0503020204020204" pitchFamily="34" charset="-122"/>
                <a:ea typeface="微软雅黑" panose="020B0503020204020204" pitchFamily="34" charset="-122"/>
                <a:cs typeface="Times New Roman" pitchFamily="18" charset="0"/>
              </a:rPr>
              <a:t>3</a:t>
            </a:r>
            <a:r>
              <a:rPr lang="zh-CN" altLang="en-US" sz="2400" dirty="0" smtClean="0">
                <a:latin typeface="微软雅黑" panose="020B0503020204020204" pitchFamily="34" charset="-122"/>
                <a:ea typeface="微软雅黑" panose="020B0503020204020204" pitchFamily="34" charset="-122"/>
                <a:cs typeface="Times New Roman" pitchFamily="18" charset="0"/>
              </a:rPr>
              <a:t>中</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10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cs typeface="Times New Roman" pitchFamily="18" charset="0"/>
              </a:rPr>
              <a:t>记录</a:t>
            </a:r>
            <a:r>
              <a:rPr lang="en-US" altLang="zh-CN" sz="2400" dirty="0">
                <a:latin typeface="微软雅黑" panose="020B0503020204020204" pitchFamily="34" charset="-122"/>
                <a:ea typeface="微软雅黑" panose="020B0503020204020204" pitchFamily="34" charset="-122"/>
                <a:cs typeface="Times New Roman" pitchFamily="18" charset="0"/>
              </a:rPr>
              <a:t>3</a:t>
            </a:r>
            <a:r>
              <a:rPr lang="zh-CN" altLang="en-US" sz="2400" dirty="0">
                <a:latin typeface="微软雅黑" panose="020B0503020204020204" pitchFamily="34" charset="-122"/>
                <a:ea typeface="微软雅黑" panose="020B0503020204020204" pitchFamily="34" charset="-122"/>
                <a:cs typeface="Times New Roman" pitchFamily="18" charset="0"/>
              </a:rPr>
              <a:t>存储在</a:t>
            </a:r>
            <a:r>
              <a:rPr lang="en-US" altLang="zh-CN" sz="2400" dirty="0">
                <a:latin typeface="微软雅黑" panose="020B0503020204020204" pitchFamily="34" charset="-122"/>
                <a:ea typeface="微软雅黑" panose="020B0503020204020204" pitchFamily="34" charset="-122"/>
                <a:cs typeface="Times New Roman" pitchFamily="18" charset="0"/>
              </a:rPr>
              <a:t>80</a:t>
            </a:r>
            <a:r>
              <a:rPr lang="zh-CN" altLang="en-US" sz="2400" dirty="0">
                <a:latin typeface="微软雅黑" panose="020B0503020204020204" pitchFamily="34" charset="-122"/>
                <a:ea typeface="微软雅黑" panose="020B0503020204020204" pitchFamily="34" charset="-122"/>
              </a:rPr>
              <a:t>号磁盘块</a:t>
            </a:r>
          </a:p>
          <a:p>
            <a:endParaRPr lang="zh-CN" altLang="en-US" dirty="0"/>
          </a:p>
        </p:txBody>
      </p:sp>
      <p:sp>
        <p:nvSpPr>
          <p:cNvPr id="3" name="标题 2"/>
          <p:cNvSpPr>
            <a:spLocks noGrp="1"/>
          </p:cNvSpPr>
          <p:nvPr>
            <p:ph type="title"/>
          </p:nvPr>
        </p:nvSpPr>
        <p:spPr/>
        <p:txBody>
          <a:bodyPr>
            <a:normAutofit/>
          </a:bodyPr>
          <a:lstStyle/>
          <a:p>
            <a:pPr lvl="1" algn="ctr" rtl="0">
              <a:lnSpc>
                <a:spcPct val="90000"/>
              </a:lnSpc>
              <a:spcBef>
                <a:spcPct val="0"/>
              </a:spcBef>
            </a:pP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例</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3 </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文件访问逻辑地址</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物理地址变换</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2020-11-27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graphicFrame>
        <p:nvGraphicFramePr>
          <p:cNvPr id="7" name="表格 6"/>
          <p:cNvGraphicFramePr>
            <a:graphicFrameLocks noGrp="1"/>
          </p:cNvGraphicFramePr>
          <p:nvPr>
            <p:extLst>
              <p:ext uri="{D42A27DB-BD31-4B8C-83A1-F6EECF244321}">
                <p14:modId xmlns:p14="http://schemas.microsoft.com/office/powerpoint/2010/main" val="1686753192"/>
              </p:ext>
            </p:extLst>
          </p:nvPr>
        </p:nvGraphicFramePr>
        <p:xfrm>
          <a:off x="5156388" y="4811150"/>
          <a:ext cx="6096000" cy="370840"/>
        </p:xfrm>
        <a:graphic>
          <a:graphicData uri="http://schemas.openxmlformats.org/drawingml/2006/table">
            <a:tbl>
              <a:tblPr firstRow="1" bandRow="1">
                <a:tableStyleId>{5940675A-B579-460E-94D1-54222C63F5DA}</a:tableStyleId>
              </a:tblPr>
              <a:tblGrid>
                <a:gridCol w="1219200"/>
                <a:gridCol w="1219200"/>
                <a:gridCol w="1219200"/>
                <a:gridCol w="1219200"/>
                <a:gridCol w="1219200"/>
              </a:tblGrid>
              <a:tr h="370840">
                <a:tc>
                  <a:txBody>
                    <a:bodyPr/>
                    <a:lstStyle/>
                    <a:p>
                      <a:pPr algn="ctr"/>
                      <a:r>
                        <a:rPr lang="en-US" altLang="zh-CN" dirty="0" smtClean="0"/>
                        <a:t>record0</a:t>
                      </a:r>
                      <a:endParaRPr lang="zh-CN" altLang="en-US" dirty="0"/>
                    </a:p>
                  </a:txBody>
                  <a:tcPr/>
                </a:tc>
                <a:tc>
                  <a:txBody>
                    <a:bodyPr/>
                    <a:lstStyle/>
                    <a:p>
                      <a:pPr algn="ctr"/>
                      <a:r>
                        <a:rPr lang="en-US" altLang="zh-CN" dirty="0" smtClean="0"/>
                        <a:t>record1</a:t>
                      </a:r>
                      <a:endParaRPr lang="zh-CN" altLang="en-US" dirty="0"/>
                    </a:p>
                  </a:txBody>
                  <a:tcPr/>
                </a:tc>
                <a:tc>
                  <a:txBody>
                    <a:bodyPr/>
                    <a:lstStyle/>
                    <a:p>
                      <a:pPr algn="ctr"/>
                      <a:r>
                        <a:rPr lang="en-US" altLang="zh-CN" dirty="0" smtClean="0"/>
                        <a:t>record2</a:t>
                      </a:r>
                      <a:endParaRPr lang="zh-CN" altLang="en-US" dirty="0"/>
                    </a:p>
                  </a:txBody>
                  <a:tcPr/>
                </a:tc>
                <a:tc>
                  <a:txBody>
                    <a:bodyPr/>
                    <a:lstStyle/>
                    <a:p>
                      <a:pPr algn="ctr"/>
                      <a:r>
                        <a:rPr lang="en-US" altLang="zh-CN" dirty="0" smtClean="0"/>
                        <a:t>record3</a:t>
                      </a:r>
                      <a:endParaRPr lang="zh-CN" altLang="en-US" dirty="0"/>
                    </a:p>
                  </a:txBody>
                  <a:tcPr/>
                </a:tc>
                <a:tc>
                  <a:txBody>
                    <a:bodyPr/>
                    <a:lstStyle/>
                    <a:p>
                      <a:pPr algn="ctr"/>
                      <a:r>
                        <a:rPr lang="en-US" altLang="zh-CN" dirty="0" smtClean="0"/>
                        <a:t>record4</a:t>
                      </a:r>
                      <a:endParaRPr lang="zh-CN" altLang="en-US" dirty="0"/>
                    </a:p>
                  </a:txBody>
                  <a:tcPr/>
                </a:tc>
              </a:tr>
            </a:tbl>
          </a:graphicData>
        </a:graphic>
      </p:graphicFrame>
      <p:sp>
        <p:nvSpPr>
          <p:cNvPr id="8" name="TextBox 7"/>
          <p:cNvSpPr txBox="1"/>
          <p:nvPr/>
        </p:nvSpPr>
        <p:spPr>
          <a:xfrm>
            <a:off x="5127599" y="5690253"/>
            <a:ext cx="1175322" cy="461665"/>
          </a:xfrm>
          <a:prstGeom prst="rect">
            <a:avLst/>
          </a:prstGeom>
          <a:noFill/>
        </p:spPr>
        <p:txBody>
          <a:bodyPr wrap="none" rtlCol="0">
            <a:spAutoFit/>
          </a:bodyPr>
          <a:lstStyle/>
          <a:p>
            <a:r>
              <a:rPr lang="en-US" altLang="zh-CN" dirty="0" smtClean="0"/>
              <a:t>block50</a:t>
            </a:r>
            <a:endParaRPr lang="zh-CN" altLang="en-US" dirty="0"/>
          </a:p>
        </p:txBody>
      </p:sp>
      <p:sp>
        <p:nvSpPr>
          <p:cNvPr id="9" name="TextBox 8"/>
          <p:cNvSpPr txBox="1"/>
          <p:nvPr/>
        </p:nvSpPr>
        <p:spPr>
          <a:xfrm>
            <a:off x="6331710" y="5690252"/>
            <a:ext cx="1329210" cy="461665"/>
          </a:xfrm>
          <a:prstGeom prst="rect">
            <a:avLst/>
          </a:prstGeom>
          <a:noFill/>
        </p:spPr>
        <p:txBody>
          <a:bodyPr wrap="none" rtlCol="0">
            <a:spAutoFit/>
          </a:bodyPr>
          <a:lstStyle/>
          <a:p>
            <a:r>
              <a:rPr lang="en-US" altLang="zh-CN" dirty="0" smtClean="0"/>
              <a:t>block121</a:t>
            </a:r>
            <a:endParaRPr lang="zh-CN" altLang="en-US" dirty="0"/>
          </a:p>
        </p:txBody>
      </p:sp>
      <p:sp>
        <p:nvSpPr>
          <p:cNvPr id="10" name="TextBox 9"/>
          <p:cNvSpPr txBox="1"/>
          <p:nvPr/>
        </p:nvSpPr>
        <p:spPr>
          <a:xfrm>
            <a:off x="7532652" y="5690253"/>
            <a:ext cx="1175322" cy="461665"/>
          </a:xfrm>
          <a:prstGeom prst="rect">
            <a:avLst/>
          </a:prstGeom>
          <a:noFill/>
        </p:spPr>
        <p:txBody>
          <a:bodyPr wrap="none" rtlCol="0">
            <a:spAutoFit/>
          </a:bodyPr>
          <a:lstStyle/>
          <a:p>
            <a:r>
              <a:rPr lang="en-US" altLang="zh-CN" dirty="0" smtClean="0"/>
              <a:t>block75</a:t>
            </a:r>
            <a:endParaRPr lang="zh-CN" altLang="en-US" dirty="0"/>
          </a:p>
        </p:txBody>
      </p:sp>
      <p:sp>
        <p:nvSpPr>
          <p:cNvPr id="11" name="TextBox 10"/>
          <p:cNvSpPr txBox="1"/>
          <p:nvPr/>
        </p:nvSpPr>
        <p:spPr>
          <a:xfrm>
            <a:off x="8900804" y="5690253"/>
            <a:ext cx="1175322" cy="461665"/>
          </a:xfrm>
          <a:prstGeom prst="rect">
            <a:avLst/>
          </a:prstGeom>
          <a:noFill/>
        </p:spPr>
        <p:txBody>
          <a:bodyPr wrap="none" rtlCol="0">
            <a:spAutoFit/>
          </a:bodyPr>
          <a:lstStyle/>
          <a:p>
            <a:r>
              <a:rPr lang="en-US" altLang="zh-CN" dirty="0" smtClean="0"/>
              <a:t>block80</a:t>
            </a:r>
            <a:endParaRPr lang="zh-CN" altLang="en-US" dirty="0"/>
          </a:p>
        </p:txBody>
      </p:sp>
      <p:sp>
        <p:nvSpPr>
          <p:cNvPr id="12" name="TextBox 11"/>
          <p:cNvSpPr txBox="1"/>
          <p:nvPr/>
        </p:nvSpPr>
        <p:spPr>
          <a:xfrm>
            <a:off x="10196948" y="5690253"/>
            <a:ext cx="1175322" cy="461665"/>
          </a:xfrm>
          <a:prstGeom prst="rect">
            <a:avLst/>
          </a:prstGeom>
          <a:noFill/>
        </p:spPr>
        <p:txBody>
          <a:bodyPr wrap="none" rtlCol="0">
            <a:spAutoFit/>
          </a:bodyPr>
          <a:lstStyle/>
          <a:p>
            <a:r>
              <a:rPr lang="en-US" altLang="zh-CN" dirty="0" smtClean="0"/>
              <a:t>block63</a:t>
            </a:r>
            <a:endParaRPr lang="zh-CN" altLang="en-US" dirty="0"/>
          </a:p>
        </p:txBody>
      </p:sp>
      <p:cxnSp>
        <p:nvCxnSpPr>
          <p:cNvPr id="13" name="直接箭头连接符 12"/>
          <p:cNvCxnSpPr>
            <a:endCxn id="8" idx="0"/>
          </p:cNvCxnSpPr>
          <p:nvPr/>
        </p:nvCxnSpPr>
        <p:spPr bwMode="auto">
          <a:xfrm flipH="1">
            <a:off x="5715260" y="5171190"/>
            <a:ext cx="89200" cy="519063"/>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14" name="直接箭头连接符 13"/>
          <p:cNvCxnSpPr>
            <a:endCxn id="9" idx="0"/>
          </p:cNvCxnSpPr>
          <p:nvPr/>
        </p:nvCxnSpPr>
        <p:spPr bwMode="auto">
          <a:xfrm flipH="1">
            <a:off x="6996315" y="5171190"/>
            <a:ext cx="44600" cy="519062"/>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15" name="直接箭头连接符 14"/>
          <p:cNvCxnSpPr>
            <a:endCxn id="10" idx="0"/>
          </p:cNvCxnSpPr>
          <p:nvPr/>
        </p:nvCxnSpPr>
        <p:spPr bwMode="auto">
          <a:xfrm flipH="1">
            <a:off x="8120313" y="5171189"/>
            <a:ext cx="89200" cy="519064"/>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16" name="直接箭头连接符 15"/>
          <p:cNvCxnSpPr/>
          <p:nvPr/>
        </p:nvCxnSpPr>
        <p:spPr bwMode="auto">
          <a:xfrm flipH="1">
            <a:off x="9399265" y="5155845"/>
            <a:ext cx="89200" cy="519063"/>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17" name="直接箭头连接符 16"/>
          <p:cNvCxnSpPr>
            <a:endCxn id="12" idx="0"/>
          </p:cNvCxnSpPr>
          <p:nvPr/>
        </p:nvCxnSpPr>
        <p:spPr bwMode="auto">
          <a:xfrm>
            <a:off x="10781245" y="5171190"/>
            <a:ext cx="3364" cy="519063"/>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18" name="TextBox 17"/>
          <p:cNvSpPr txBox="1"/>
          <p:nvPr/>
        </p:nvSpPr>
        <p:spPr>
          <a:xfrm>
            <a:off x="4977558" y="4163078"/>
            <a:ext cx="300082" cy="369332"/>
          </a:xfrm>
          <a:prstGeom prst="rect">
            <a:avLst/>
          </a:prstGeom>
          <a:solidFill>
            <a:srgbClr val="FFFF00"/>
          </a:solidFill>
        </p:spPr>
        <p:txBody>
          <a:bodyPr wrap="none" rtlCol="0">
            <a:spAutoFit/>
          </a:bodyPr>
          <a:lstStyle/>
          <a:p>
            <a:r>
              <a:rPr lang="en-US" altLang="zh-CN" sz="1800" dirty="0" smtClean="0"/>
              <a:t>0</a:t>
            </a:r>
            <a:endParaRPr lang="zh-CN" altLang="en-US" sz="1800" dirty="0"/>
          </a:p>
        </p:txBody>
      </p:sp>
      <p:cxnSp>
        <p:nvCxnSpPr>
          <p:cNvPr id="19" name="直接箭头连接符 18"/>
          <p:cNvCxnSpPr/>
          <p:nvPr/>
        </p:nvCxnSpPr>
        <p:spPr bwMode="auto">
          <a:xfrm>
            <a:off x="5127599" y="4561123"/>
            <a:ext cx="0" cy="206732"/>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20" name="TextBox 19"/>
          <p:cNvSpPr txBox="1"/>
          <p:nvPr/>
        </p:nvSpPr>
        <p:spPr>
          <a:xfrm>
            <a:off x="6302921" y="4191791"/>
            <a:ext cx="530915" cy="369332"/>
          </a:xfrm>
          <a:prstGeom prst="rect">
            <a:avLst/>
          </a:prstGeom>
          <a:solidFill>
            <a:srgbClr val="FFFF00"/>
          </a:solidFill>
        </p:spPr>
        <p:txBody>
          <a:bodyPr wrap="none" rtlCol="0">
            <a:spAutoFit/>
          </a:bodyPr>
          <a:lstStyle/>
          <a:p>
            <a:r>
              <a:rPr lang="en-US" altLang="zh-CN" sz="1800" dirty="0" smtClean="0"/>
              <a:t>512</a:t>
            </a:r>
            <a:endParaRPr lang="zh-CN" altLang="en-US" sz="1800" dirty="0"/>
          </a:p>
        </p:txBody>
      </p:sp>
      <p:cxnSp>
        <p:nvCxnSpPr>
          <p:cNvPr id="21" name="直接箭头连接符 20"/>
          <p:cNvCxnSpPr/>
          <p:nvPr/>
        </p:nvCxnSpPr>
        <p:spPr bwMode="auto">
          <a:xfrm>
            <a:off x="6452962" y="4589836"/>
            <a:ext cx="0" cy="206732"/>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22" name="TextBox 21"/>
          <p:cNvSpPr txBox="1"/>
          <p:nvPr/>
        </p:nvSpPr>
        <p:spPr>
          <a:xfrm>
            <a:off x="7471017" y="4220504"/>
            <a:ext cx="646331" cy="369332"/>
          </a:xfrm>
          <a:prstGeom prst="rect">
            <a:avLst/>
          </a:prstGeom>
          <a:solidFill>
            <a:srgbClr val="FFFF00"/>
          </a:solidFill>
        </p:spPr>
        <p:txBody>
          <a:bodyPr wrap="none" rtlCol="0">
            <a:spAutoFit/>
          </a:bodyPr>
          <a:lstStyle/>
          <a:p>
            <a:r>
              <a:rPr lang="en-US" altLang="zh-CN" sz="1800" dirty="0" smtClean="0"/>
              <a:t>1024</a:t>
            </a:r>
            <a:endParaRPr lang="zh-CN" altLang="en-US" sz="1800" dirty="0"/>
          </a:p>
        </p:txBody>
      </p:sp>
      <p:cxnSp>
        <p:nvCxnSpPr>
          <p:cNvPr id="23" name="直接箭头连接符 22"/>
          <p:cNvCxnSpPr/>
          <p:nvPr/>
        </p:nvCxnSpPr>
        <p:spPr bwMode="auto">
          <a:xfrm>
            <a:off x="7621058" y="4618549"/>
            <a:ext cx="0" cy="206732"/>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24" name="TextBox 23"/>
          <p:cNvSpPr txBox="1"/>
          <p:nvPr/>
        </p:nvSpPr>
        <p:spPr>
          <a:xfrm>
            <a:off x="8671251" y="4191791"/>
            <a:ext cx="646331" cy="369332"/>
          </a:xfrm>
          <a:prstGeom prst="rect">
            <a:avLst/>
          </a:prstGeom>
          <a:solidFill>
            <a:srgbClr val="FFFF00"/>
          </a:solidFill>
        </p:spPr>
        <p:txBody>
          <a:bodyPr wrap="none" rtlCol="0">
            <a:spAutoFit/>
          </a:bodyPr>
          <a:lstStyle/>
          <a:p>
            <a:r>
              <a:rPr lang="en-US" altLang="zh-CN" sz="1800" dirty="0" smtClean="0"/>
              <a:t>1536</a:t>
            </a:r>
            <a:endParaRPr lang="zh-CN" altLang="en-US" sz="1800" dirty="0"/>
          </a:p>
        </p:txBody>
      </p:sp>
      <p:cxnSp>
        <p:nvCxnSpPr>
          <p:cNvPr id="25" name="直接箭头连接符 24"/>
          <p:cNvCxnSpPr/>
          <p:nvPr/>
        </p:nvCxnSpPr>
        <p:spPr bwMode="auto">
          <a:xfrm>
            <a:off x="8821292" y="4589836"/>
            <a:ext cx="0" cy="206732"/>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26" name="TextBox 25"/>
          <p:cNvSpPr txBox="1"/>
          <p:nvPr/>
        </p:nvSpPr>
        <p:spPr>
          <a:xfrm>
            <a:off x="9896866" y="4165264"/>
            <a:ext cx="646331" cy="369332"/>
          </a:xfrm>
          <a:prstGeom prst="rect">
            <a:avLst/>
          </a:prstGeom>
          <a:solidFill>
            <a:srgbClr val="FFFF00"/>
          </a:solidFill>
        </p:spPr>
        <p:txBody>
          <a:bodyPr wrap="none" rtlCol="0">
            <a:spAutoFit/>
          </a:bodyPr>
          <a:lstStyle/>
          <a:p>
            <a:r>
              <a:rPr lang="en-US" altLang="zh-CN" sz="1800" dirty="0" smtClean="0"/>
              <a:t>2048</a:t>
            </a:r>
            <a:endParaRPr lang="zh-CN" altLang="en-US" sz="1800" dirty="0"/>
          </a:p>
        </p:txBody>
      </p:sp>
      <p:cxnSp>
        <p:nvCxnSpPr>
          <p:cNvPr id="27" name="直接箭头连接符 26"/>
          <p:cNvCxnSpPr/>
          <p:nvPr/>
        </p:nvCxnSpPr>
        <p:spPr bwMode="auto">
          <a:xfrm>
            <a:off x="10046907" y="4563309"/>
            <a:ext cx="0" cy="206732"/>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Tree>
    <p:extLst>
      <p:ext uri="{BB962C8B-B14F-4D97-AF65-F5344CB8AC3E}">
        <p14:creationId xmlns:p14="http://schemas.microsoft.com/office/powerpoint/2010/main" val="37354320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2020-11-27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标题 2"/>
          <p:cNvSpPr>
            <a:spLocks noGrp="1"/>
          </p:cNvSpPr>
          <p:nvPr>
            <p:ph type="title"/>
          </p:nvPr>
        </p:nvSpPr>
        <p:spPr>
          <a:xfrm>
            <a:off x="819730" y="228600"/>
            <a:ext cx="10552540" cy="685800"/>
          </a:xfrm>
        </p:spPr>
        <p:txBody>
          <a:bodyPr>
            <a:normAutofit/>
          </a:bodyPr>
          <a:lstStyle/>
          <a:p>
            <a:pPr lvl="1" algn="ctr" rtl="0">
              <a:lnSpc>
                <a:spcPct val="90000"/>
              </a:lnSpc>
              <a:spcBef>
                <a:spcPct val="0"/>
              </a:spcBef>
            </a:pP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例</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4</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 </a:t>
            </a: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位图</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a:t>
            </a: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位向量</a:t>
            </a:r>
            <a:endPar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endParaRPr>
          </a:p>
        </p:txBody>
      </p:sp>
      <p:sp>
        <p:nvSpPr>
          <p:cNvPr id="9" name="Rectangle 2"/>
          <p:cNvSpPr txBox="1">
            <a:spLocks noChangeArrowheads="1"/>
          </p:cNvSpPr>
          <p:nvPr/>
        </p:nvSpPr>
        <p:spPr>
          <a:xfrm>
            <a:off x="342900" y="1108075"/>
            <a:ext cx="11506200" cy="5113338"/>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10000"/>
              </a:lnSpc>
              <a:spcBef>
                <a:spcPts val="600"/>
              </a:spcBef>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Times New Roman" pitchFamily="18" charset="0"/>
              </a:rPr>
              <a:t>假设</a:t>
            </a:r>
            <a:r>
              <a:rPr lang="zh-CN" altLang="en-US" sz="2400" dirty="0">
                <a:latin typeface="微软雅黑" panose="020B0503020204020204" pitchFamily="34" charset="-122"/>
                <a:ea typeface="微软雅黑" panose="020B0503020204020204" pitchFamily="34" charset="-122"/>
                <a:cs typeface="Times New Roman" pitchFamily="18" charset="0"/>
              </a:rPr>
              <a:t>磁盘空间大小为500 </a:t>
            </a:r>
            <a:r>
              <a:rPr lang="en-US" altLang="zh-CN" sz="2400" dirty="0">
                <a:latin typeface="微软雅黑" panose="020B0503020204020204" pitchFamily="34" charset="-122"/>
                <a:ea typeface="微软雅黑" panose="020B0503020204020204" pitchFamily="34" charset="-122"/>
                <a:cs typeface="Times New Roman" pitchFamily="18" charset="0"/>
              </a:rPr>
              <a:t>block，</a:t>
            </a:r>
            <a:r>
              <a:rPr lang="zh-CN" altLang="en-US" sz="2400" dirty="0">
                <a:latin typeface="微软雅黑" panose="020B0503020204020204" pitchFamily="34" charset="-122"/>
                <a:ea typeface="微软雅黑" panose="020B0503020204020204" pitchFamily="34" charset="-122"/>
                <a:cs typeface="Times New Roman" pitchFamily="18" charset="0"/>
              </a:rPr>
              <a:t>用字长为32</a:t>
            </a:r>
            <a:r>
              <a:rPr lang="en-US" altLang="zh-CN" sz="2400" dirty="0">
                <a:latin typeface="微软雅黑" panose="020B0503020204020204" pitchFamily="34" charset="-122"/>
                <a:ea typeface="微软雅黑" panose="020B0503020204020204" pitchFamily="34" charset="-122"/>
                <a:cs typeface="Times New Roman" pitchFamily="18" charset="0"/>
              </a:rPr>
              <a:t>bit</a:t>
            </a:r>
            <a:r>
              <a:rPr lang="zh-CN" altLang="en-US" sz="2400" dirty="0">
                <a:latin typeface="微软雅黑" panose="020B0503020204020204" pitchFamily="34" charset="-122"/>
                <a:ea typeface="微软雅黑" panose="020B0503020204020204" pitchFamily="34" charset="-122"/>
                <a:cs typeface="Times New Roman" pitchFamily="18" charset="0"/>
              </a:rPr>
              <a:t>的位图(</a:t>
            </a:r>
            <a:r>
              <a:rPr lang="en-US" altLang="zh-CN" sz="2400" dirty="0">
                <a:latin typeface="微软雅黑" panose="020B0503020204020204" pitchFamily="34" charset="-122"/>
                <a:ea typeface="微软雅黑" panose="020B0503020204020204" pitchFamily="34" charset="-122"/>
                <a:cs typeface="Times New Roman" pitchFamily="18" charset="0"/>
              </a:rPr>
              <a:t>bitmap)</a:t>
            </a:r>
            <a:r>
              <a:rPr lang="zh-CN" altLang="en-US" sz="2400" dirty="0">
                <a:latin typeface="微软雅黑" panose="020B0503020204020204" pitchFamily="34" charset="-122"/>
                <a:ea typeface="微软雅黑" panose="020B0503020204020204" pitchFamily="34" charset="-122"/>
                <a:cs typeface="Times New Roman" pitchFamily="18" charset="0"/>
              </a:rPr>
              <a:t>管理磁盘空间, </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10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cs typeface="Times New Roman" pitchFamily="18" charset="0"/>
              </a:rPr>
              <a:t>需要</a:t>
            </a:r>
            <a:r>
              <a:rPr lang="zh-CN" altLang="en-US" sz="2400" dirty="0">
                <a:latin typeface="微软雅黑" panose="020B0503020204020204" pitchFamily="34" charset="-122"/>
                <a:ea typeface="微软雅黑" panose="020B0503020204020204" pitchFamily="34" charset="-122"/>
                <a:cs typeface="Times New Roman" pitchFamily="18" charset="0"/>
              </a:rPr>
              <a:t>用多少个字表示</a:t>
            </a:r>
            <a:r>
              <a:rPr lang="zh-CN" altLang="en-US" sz="2400" dirty="0">
                <a:latin typeface="微软雅黑" panose="020B0503020204020204" pitchFamily="34" charset="-122"/>
                <a:ea typeface="微软雅黑" panose="020B0503020204020204" pitchFamily="34" charset="-122"/>
                <a:cs typeface="Times New Roman" pitchFamily="18" charset="0"/>
              </a:rPr>
              <a:t>位图</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cs typeface="Times New Roman" pitchFamily="18" charset="0"/>
              </a:rPr>
              <a:t> </a:t>
            </a:r>
            <a:r>
              <a:rPr lang="zh-CN" altLang="en-US" sz="2400" dirty="0">
                <a:latin typeface="微软雅黑" panose="020B0503020204020204" pitchFamily="34" charset="-122"/>
                <a:ea typeface="微软雅黑" panose="020B0503020204020204" pitchFamily="34" charset="-122"/>
                <a:cs typeface="Times New Roman" pitchFamily="18" charset="0"/>
              </a:rPr>
              <a:t>第</a:t>
            </a:r>
            <a:r>
              <a:rPr lang="en-US" altLang="zh-CN" sz="2400" dirty="0" err="1">
                <a:latin typeface="微软雅黑" panose="020B0503020204020204" pitchFamily="34" charset="-122"/>
                <a:ea typeface="微软雅黑" panose="020B0503020204020204" pitchFamily="34" charset="-122"/>
                <a:cs typeface="Times New Roman" pitchFamily="18" charset="0"/>
              </a:rPr>
              <a:t>i</a:t>
            </a:r>
            <a:r>
              <a:rPr lang="zh-CN" altLang="en-US" sz="2400" dirty="0">
                <a:latin typeface="微软雅黑" panose="020B0503020204020204" pitchFamily="34" charset="-122"/>
                <a:ea typeface="微软雅黑" panose="020B0503020204020204" pitchFamily="34" charset="-122"/>
                <a:cs typeface="Times New Roman" pitchFamily="18" charset="0"/>
              </a:rPr>
              <a:t>字第</a:t>
            </a:r>
            <a:r>
              <a:rPr lang="en-US" altLang="zh-CN" sz="2400" dirty="0">
                <a:latin typeface="微软雅黑" panose="020B0503020204020204" pitchFamily="34" charset="-122"/>
                <a:ea typeface="微软雅黑" panose="020B0503020204020204" pitchFamily="34" charset="-122"/>
                <a:cs typeface="Times New Roman" pitchFamily="18" charset="0"/>
              </a:rPr>
              <a:t>j</a:t>
            </a:r>
            <a:r>
              <a:rPr lang="zh-CN" altLang="en-US" sz="2400" dirty="0">
                <a:latin typeface="微软雅黑" panose="020B0503020204020204" pitchFamily="34" charset="-122"/>
                <a:ea typeface="微软雅黑" panose="020B0503020204020204" pitchFamily="34" charset="-122"/>
                <a:cs typeface="Times New Roman" pitchFamily="18" charset="0"/>
              </a:rPr>
              <a:t>位对应的块号是多少?</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342900" lvl="1" indent="-342900" algn="l">
              <a:lnSpc>
                <a:spcPct val="110000"/>
              </a:lnSpc>
              <a:spcBef>
                <a:spcPts val="600"/>
              </a:spcBef>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cs typeface="Times New Roman" pitchFamily="18" charset="0"/>
              </a:rPr>
              <a:t>Answers</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10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cs typeface="Times New Roman" pitchFamily="18" charset="0"/>
              </a:rPr>
              <a:t>位图需要占用的字数为 500/32 =16 (向上取整)</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10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cs typeface="Times New Roman" pitchFamily="18" charset="0"/>
              </a:rPr>
              <a:t>对应</a:t>
            </a:r>
            <a:r>
              <a:rPr lang="zh-CN" altLang="en-US" sz="2400" dirty="0">
                <a:latin typeface="微软雅黑" panose="020B0503020204020204" pitchFamily="34" charset="-122"/>
                <a:ea typeface="微软雅黑" panose="020B0503020204020204" pitchFamily="34" charset="-122"/>
                <a:cs typeface="Times New Roman" pitchFamily="18" charset="0"/>
              </a:rPr>
              <a:t>的块号为 32*</a:t>
            </a:r>
            <a:r>
              <a:rPr lang="en-US" altLang="zh-CN" sz="2400" dirty="0" err="1">
                <a:latin typeface="微软雅黑" panose="020B0503020204020204" pitchFamily="34" charset="-122"/>
                <a:ea typeface="微软雅黑" panose="020B0503020204020204" pitchFamily="34" charset="-122"/>
                <a:cs typeface="Times New Roman" pitchFamily="18" charset="0"/>
              </a:rPr>
              <a:t>i</a:t>
            </a:r>
            <a:r>
              <a:rPr lang="en-US" altLang="zh-CN" sz="2400" dirty="0">
                <a:latin typeface="微软雅黑" panose="020B0503020204020204" pitchFamily="34" charset="-122"/>
                <a:ea typeface="微软雅黑" panose="020B0503020204020204" pitchFamily="34" charset="-122"/>
                <a:cs typeface="Times New Roman" pitchFamily="18" charset="0"/>
              </a:rPr>
              <a:t>  + j</a:t>
            </a:r>
          </a:p>
        </p:txBody>
      </p:sp>
    </p:spTree>
    <p:extLst>
      <p:ext uri="{BB962C8B-B14F-4D97-AF65-F5344CB8AC3E}">
        <p14:creationId xmlns:p14="http://schemas.microsoft.com/office/powerpoint/2010/main" val="14000878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p:txBody>
              <a:bodyPr/>
              <a:lstStyle/>
              <a:p>
                <a:pPr marL="342900" lvl="1" indent="-342900" algn="l">
                  <a:lnSpc>
                    <a:spcPct val="150000"/>
                  </a:lnSpc>
                  <a:spcBef>
                    <a:spcPts val="600"/>
                  </a:spcBef>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对</a:t>
                </a:r>
                <a:r>
                  <a:rPr lang="en-US" altLang="zh-CN" sz="2400" dirty="0">
                    <a:latin typeface="微软雅黑" panose="020B0503020204020204" pitchFamily="34" charset="-122"/>
                    <a:ea typeface="微软雅黑" panose="020B0503020204020204" pitchFamily="34" charset="-122"/>
                  </a:rPr>
                  <a:t>index-based</a:t>
                </a:r>
                <a:r>
                  <a:rPr lang="zh-CN" altLang="en-US" sz="2400" dirty="0">
                    <a:latin typeface="微软雅黑" panose="020B0503020204020204" pitchFamily="34" charset="-122"/>
                    <a:ea typeface="微软雅黑" panose="020B0503020204020204" pitchFamily="34" charset="-122"/>
                  </a:rPr>
                  <a:t>分配法，根据文件</a:t>
                </a:r>
                <a:r>
                  <a:rPr lang="en-US" altLang="zh-CN" sz="2400" dirty="0">
                    <a:latin typeface="微软雅黑" panose="020B0503020204020204" pitchFamily="34" charset="-122"/>
                    <a:ea typeface="微软雅黑" panose="020B0503020204020204" pitchFamily="34" charset="-122"/>
                  </a:rPr>
                  <a:t>size</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block size(bytes)</a:t>
                </a:r>
                <a:r>
                  <a:rPr lang="zh-CN" altLang="en-US" sz="2400" dirty="0">
                    <a:latin typeface="微软雅黑" panose="020B0503020204020204" pitchFamily="34" charset="-122"/>
                    <a:ea typeface="微软雅黑" panose="020B0503020204020204" pitchFamily="34" charset="-122"/>
                  </a:rPr>
                  <a:t>、索引项大小</a:t>
                </a:r>
                <a:r>
                  <a:rPr lang="en-US" altLang="zh-CN" sz="2400" dirty="0">
                    <a:latin typeface="微软雅黑" panose="020B0503020204020204" pitchFamily="34" charset="-122"/>
                    <a:ea typeface="微软雅黑" panose="020B0503020204020204" pitchFamily="34" charset="-122"/>
                  </a:rPr>
                  <a:t>(bytes)</a:t>
                </a:r>
                <a:r>
                  <a:rPr lang="zh-CN" altLang="en-US" sz="2400" dirty="0">
                    <a:latin typeface="微软雅黑" panose="020B0503020204020204" pitchFamily="34" charset="-122"/>
                    <a:ea typeface="微软雅黑" panose="020B0503020204020204" pitchFamily="34" charset="-122"/>
                  </a:rPr>
                  <a:t>，计算最佳的</a:t>
                </a:r>
                <a:r>
                  <a:rPr lang="en-US" altLang="zh-CN" sz="2400" dirty="0">
                    <a:latin typeface="微软雅黑" panose="020B0503020204020204" pitchFamily="34" charset="-122"/>
                    <a:ea typeface="微软雅黑" panose="020B0503020204020204" pitchFamily="34" charset="-122"/>
                  </a:rPr>
                  <a:t>block</a:t>
                </a:r>
                <a:r>
                  <a:rPr lang="zh-CN" altLang="en-US" sz="2400" dirty="0">
                    <a:latin typeface="微软雅黑" panose="020B0503020204020204" pitchFamily="34" charset="-122"/>
                    <a:ea typeface="微软雅黑" panose="020B0503020204020204" pitchFamily="34" charset="-122"/>
                  </a:rPr>
                  <a:t>大小</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342900" lvl="1" indent="-342900" algn="l">
                  <a:lnSpc>
                    <a:spcPct val="150000"/>
                  </a:lnSpc>
                  <a:spcBef>
                    <a:spcPts val="600"/>
                  </a:spcBef>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考虑：</a:t>
                </a:r>
                <a:r>
                  <a:rPr lang="en-US" altLang="zh-CN" sz="2400" dirty="0" smtClean="0">
                    <a:latin typeface="微软雅黑" panose="020B0503020204020204" pitchFamily="34" charset="-122"/>
                    <a:ea typeface="微软雅黑" panose="020B0503020204020204" pitchFamily="34" charset="-122"/>
                  </a:rPr>
                  <a:t>block</a:t>
                </a:r>
                <a:r>
                  <a:rPr lang="zh-CN" altLang="en-US" sz="2400" dirty="0" smtClean="0">
                    <a:latin typeface="微软雅黑" panose="020B0503020204020204" pitchFamily="34" charset="-122"/>
                    <a:ea typeface="微软雅黑" panose="020B0503020204020204" pitchFamily="34" charset="-122"/>
                  </a:rPr>
                  <a:t>内部碎片、索引</a:t>
                </a:r>
                <a:r>
                  <a:rPr lang="en-US" altLang="zh-CN" sz="2400" dirty="0" smtClean="0">
                    <a:latin typeface="微软雅黑" panose="020B0503020204020204" pitchFamily="34" charset="-122"/>
                    <a:ea typeface="微软雅黑" panose="020B0503020204020204" pitchFamily="34" charset="-122"/>
                  </a:rPr>
                  <a:t>block</a:t>
                </a:r>
                <a:r>
                  <a:rPr lang="zh-CN" altLang="en-US" sz="2400" dirty="0" smtClean="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size</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5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(1) block size</a:t>
                </a:r>
                <a14:m>
                  <m:oMath xmlns:m="http://schemas.openxmlformats.org/officeDocument/2006/math">
                    <m:r>
                      <a:rPr lang="en-US" altLang="zh-CN" sz="2400" i="1">
                        <a:latin typeface="Cambria Math"/>
                        <a:ea typeface="Cambria Math"/>
                      </a:rPr>
                      <m:t>↑,</m:t>
                    </m:r>
                  </m:oMath>
                </a14:m>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index block</a:t>
                </a:r>
                <a:r>
                  <a:rPr lang="zh-CN" altLang="en-US" sz="2400" dirty="0">
                    <a:latin typeface="微软雅黑" panose="020B0503020204020204" pitchFamily="34" charset="-122"/>
                    <a:ea typeface="微软雅黑" panose="020B0503020204020204" pitchFamily="34" charset="-122"/>
                  </a:rPr>
                  <a:t>占用的空间</a:t>
                </a:r>
                <a14:m>
                  <m:oMath xmlns:m="http://schemas.openxmlformats.org/officeDocument/2006/math">
                    <m:r>
                      <a:rPr lang="zh-CN" altLang="en-US" sz="2400" i="1">
                        <a:latin typeface="Cambria Math"/>
                      </a:rPr>
                      <m:t>↓</m:t>
                    </m:r>
                  </m:oMath>
                </a14:m>
                <a:r>
                  <a:rPr lang="zh-CN" altLang="en-US" sz="2400" dirty="0">
                    <a:latin typeface="微软雅黑" panose="020B0503020204020204" pitchFamily="34" charset="-122"/>
                    <a:ea typeface="微软雅黑" panose="020B0503020204020204" pitchFamily="34" charset="-122"/>
                  </a:rPr>
                  <a:t>，但块内碎片</a:t>
                </a:r>
                <a14:m>
                  <m:oMath xmlns:m="http://schemas.openxmlformats.org/officeDocument/2006/math">
                    <m:r>
                      <a:rPr lang="en-US" altLang="zh-CN" sz="2400" i="1">
                        <a:latin typeface="Cambria Math"/>
                        <a:ea typeface="Cambria Math"/>
                      </a:rPr>
                      <m:t>↑</m:t>
                    </m:r>
                  </m:oMath>
                </a14:m>
                <a:endParaRPr lang="en-US" altLang="zh-CN" sz="2400" dirty="0" smtClean="0">
                  <a:latin typeface="微软雅黑" panose="020B0503020204020204" pitchFamily="34" charset="-122"/>
                  <a:ea typeface="微软雅黑" panose="020B0503020204020204" pitchFamily="34" charset="-122"/>
                </a:endParaRPr>
              </a:p>
              <a:p>
                <a:pPr marL="800100" lvl="1" indent="-342900">
                  <a:lnSpc>
                    <a:spcPct val="150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 block size</a:t>
                </a:r>
                <a:r>
                  <a:rPr lang="zh-CN" altLang="en-US" sz="2400" dirty="0">
                    <a:latin typeface="微软雅黑" panose="020B0503020204020204" pitchFamily="34" charset="-122"/>
                    <a:ea typeface="微软雅黑" panose="020B0503020204020204" pitchFamily="34" charset="-122"/>
                  </a:rPr>
                  <a:t> </a:t>
                </a:r>
                <a14:m>
                  <m:oMath xmlns:m="http://schemas.openxmlformats.org/officeDocument/2006/math">
                    <m:r>
                      <a:rPr lang="zh-CN" altLang="en-US" sz="2400" i="1">
                        <a:latin typeface="Cambria Math"/>
                      </a:rPr>
                      <m:t>↓</m:t>
                    </m:r>
                    <m:r>
                      <a:rPr lang="en-US" altLang="zh-CN" sz="2400" i="1">
                        <a:latin typeface="Cambria Math"/>
                        <a:ea typeface="Cambria Math"/>
                      </a:rPr>
                      <m:t>,</m:t>
                    </m:r>
                  </m:oMath>
                </a14:m>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index block</a:t>
                </a:r>
                <a:r>
                  <a:rPr lang="zh-CN" altLang="en-US" sz="2400" dirty="0">
                    <a:latin typeface="微软雅黑" panose="020B0503020204020204" pitchFamily="34" charset="-122"/>
                    <a:ea typeface="微软雅黑" panose="020B0503020204020204" pitchFamily="34" charset="-122"/>
                  </a:rPr>
                  <a:t>占用的空间</a:t>
                </a:r>
                <a14:m>
                  <m:oMath xmlns:m="http://schemas.openxmlformats.org/officeDocument/2006/math">
                    <m:r>
                      <a:rPr lang="en-US" altLang="zh-CN" sz="2400" i="1">
                        <a:latin typeface="Cambria Math"/>
                        <a:ea typeface="Cambria Math"/>
                      </a:rPr>
                      <m:t>↑</m:t>
                    </m:r>
                  </m:oMath>
                </a14:m>
                <a:r>
                  <a:rPr lang="zh-CN" altLang="en-US" sz="2400" dirty="0">
                    <a:latin typeface="微软雅黑" panose="020B0503020204020204" pitchFamily="34" charset="-122"/>
                    <a:ea typeface="微软雅黑" panose="020B0503020204020204" pitchFamily="34" charset="-122"/>
                  </a:rPr>
                  <a:t>，但块内碎片</a:t>
                </a:r>
                <a14:m>
                  <m:oMath xmlns:m="http://schemas.openxmlformats.org/officeDocument/2006/math">
                    <m:r>
                      <a:rPr lang="zh-CN" altLang="en-US" sz="2400" i="1">
                        <a:latin typeface="Cambria Math"/>
                      </a:rPr>
                      <m:t>↓</m:t>
                    </m:r>
                  </m:oMath>
                </a14:m>
                <a:endParaRPr lang="en-US" altLang="zh-CN" sz="2400" dirty="0" smtClean="0">
                  <a:latin typeface="微软雅黑" panose="020B0503020204020204" pitchFamily="34" charset="-122"/>
                  <a:ea typeface="微软雅黑" panose="020B0503020204020204" pitchFamily="34" charset="-122"/>
                </a:endParaRPr>
              </a:p>
              <a:p>
                <a:pPr marL="800100" lvl="1" indent="-342900">
                  <a:lnSpc>
                    <a:spcPct val="150000"/>
                  </a:lnSpc>
                  <a:spcBef>
                    <a:spcPts val="600"/>
                  </a:spcBef>
                  <a:buClr>
                    <a:srgbClr val="FF0000"/>
                  </a:buClr>
                  <a:buSzPct val="80000"/>
                  <a:buFont typeface="Wingdings" panose="05000000000000000000" pitchFamily="2" charset="2"/>
                  <a:buChar char="n"/>
                </a:pPr>
                <a:endParaRPr lang="zh-CN" altLang="en-US" sz="2400" dirty="0">
                  <a:latin typeface="微软雅黑" panose="020B0503020204020204" pitchFamily="34" charset="-122"/>
                  <a:ea typeface="微软雅黑" panose="020B0503020204020204" pitchFamily="34" charset="-122"/>
                </a:endParaRPr>
              </a:p>
              <a:p>
                <a:pPr marL="342900" lvl="1" indent="-342900" algn="l">
                  <a:lnSpc>
                    <a:spcPct val="150000"/>
                  </a:lnSpc>
                  <a:spcBef>
                    <a:spcPts val="600"/>
                  </a:spcBef>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类似于第</a:t>
                </a:r>
                <a:r>
                  <a:rPr lang="en-US" altLang="zh-CN" sz="2400" dirty="0" smtClean="0">
                    <a:latin typeface="微软雅黑" panose="020B0503020204020204" pitchFamily="34" charset="-122"/>
                    <a:ea typeface="微软雅黑" panose="020B0503020204020204" pitchFamily="34" charset="-122"/>
                  </a:rPr>
                  <a:t>9</a:t>
                </a:r>
                <a:r>
                  <a:rPr lang="zh-CN" altLang="en-US" sz="2400" dirty="0" smtClean="0">
                    <a:latin typeface="微软雅黑" panose="020B0503020204020204" pitchFamily="34" charset="-122"/>
                    <a:ea typeface="微软雅黑" panose="020B0503020204020204" pitchFamily="34" charset="-122"/>
                  </a:rPr>
                  <a:t>章例题：针对</a:t>
                </a:r>
                <a:r>
                  <a:rPr lang="en-US" altLang="zh-CN" sz="2400" dirty="0">
                    <a:latin typeface="微软雅黑" panose="020B0503020204020204" pitchFamily="34" charset="-122"/>
                    <a:ea typeface="微软雅黑" panose="020B0503020204020204" pitchFamily="34" charset="-122"/>
                  </a:rPr>
                  <a:t>paging</a:t>
                </a:r>
                <a:r>
                  <a:rPr lang="zh-CN" altLang="en-US" sz="2400" dirty="0">
                    <a:latin typeface="微软雅黑" panose="020B0503020204020204" pitchFamily="34" charset="-122"/>
                    <a:ea typeface="微软雅黑" panose="020B0503020204020204" pitchFamily="34" charset="-122"/>
                  </a:rPr>
                  <a:t>机制，计算</a:t>
                </a:r>
                <a:r>
                  <a:rPr lang="en-US" altLang="zh-CN" sz="2400" dirty="0">
                    <a:latin typeface="微软雅黑" panose="020B0503020204020204" pitchFamily="34" charset="-122"/>
                    <a:ea typeface="微软雅黑" panose="020B0503020204020204" pitchFamily="34" charset="-122"/>
                  </a:rPr>
                  <a:t>page size</a:t>
                </a:r>
                <a:r>
                  <a:rPr lang="zh-CN" altLang="en-US" sz="2400" dirty="0" smtClean="0">
                    <a:latin typeface="微软雅黑" panose="020B0503020204020204" pitchFamily="34" charset="-122"/>
                    <a:ea typeface="微软雅黑" panose="020B0503020204020204" pitchFamily="34" charset="-122"/>
                  </a:rPr>
                  <a:t>大小</a:t>
                </a:r>
                <a:endParaRPr lang="zh-CN" altLang="en-US" sz="2400" dirty="0">
                  <a:latin typeface="微软雅黑" panose="020B0503020204020204" pitchFamily="34" charset="-122"/>
                  <a:ea typeface="微软雅黑" panose="020B0503020204020204" pitchFamily="34" charset="-122"/>
                </a:endParaRPr>
              </a:p>
              <a:p>
                <a:endParaRPr lang="zh-CN" altLang="en-US" dirty="0"/>
              </a:p>
              <a:p>
                <a:endParaRPr lang="zh-CN" altLang="en-US"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blipFill rotWithShape="1">
                <a:blip r:embed="rId2"/>
                <a:stretch>
                  <a:fillRect l="-685"/>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5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最佳</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block size</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2020-11-27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454182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113503"/>
            <a:ext cx="11567656" cy="5454083"/>
          </a:xfrm>
        </p:spPr>
        <p:txBody>
          <a:bodyPr>
            <a:normAutofit fontScale="92500" lnSpcReduction="10000"/>
          </a:bodyPr>
          <a:lstStyle/>
          <a:p>
            <a:pPr marL="342900" lvl="1" indent="-342900" algn="l">
              <a:lnSpc>
                <a:spcPct val="150000"/>
              </a:lnSpc>
              <a:spcBef>
                <a:spcPts val="600"/>
              </a:spcBef>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在某系统中，一个文件目录项可以存储16个磁盘块的地址。对于不大于16个块的文件来说，这16个地址可作为文件的</a:t>
            </a:r>
            <a:r>
              <a:rPr lang="zh-CN" altLang="en-US" sz="2400" b="1" dirty="0">
                <a:solidFill>
                  <a:schemeClr val="hlink"/>
                </a:solidFill>
                <a:latin typeface="微软雅黑" panose="020B0503020204020204" pitchFamily="34" charset="-122"/>
                <a:ea typeface="微软雅黑" panose="020B0503020204020204" pitchFamily="34" charset="-122"/>
              </a:rPr>
              <a:t>直接</a:t>
            </a:r>
            <a:r>
              <a:rPr lang="zh-CN" altLang="en-US" sz="2400" dirty="0">
                <a:latin typeface="微软雅黑" panose="020B0503020204020204" pitchFamily="34" charset="-122"/>
                <a:ea typeface="微软雅黑" panose="020B0503020204020204" pitchFamily="34" charset="-122"/>
              </a:rPr>
              <a:t>索引表</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342900" lvl="1" indent="-342900" algn="l">
              <a:lnSpc>
                <a:spcPct val="150000"/>
              </a:lnSpc>
              <a:spcBef>
                <a:spcPts val="600"/>
              </a:spcBef>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对于</a:t>
            </a:r>
            <a:r>
              <a:rPr lang="zh-CN" altLang="en-US" sz="2400" dirty="0">
                <a:latin typeface="微软雅黑" panose="020B0503020204020204" pitchFamily="34" charset="-122"/>
                <a:ea typeface="微软雅黑" panose="020B0503020204020204" pitchFamily="34" charset="-122"/>
              </a:rPr>
              <a:t>大于16块的文件，目录项中的</a:t>
            </a:r>
            <a:r>
              <a:rPr lang="en-US" altLang="zh-CN" sz="2400" dirty="0">
                <a:latin typeface="微软雅黑" panose="020B0503020204020204" pitchFamily="34" charset="-122"/>
                <a:ea typeface="微软雅黑" panose="020B0503020204020204" pitchFamily="34" charset="-122"/>
              </a:rPr>
              <a:t>16</a:t>
            </a:r>
            <a:r>
              <a:rPr lang="zh-CN" altLang="en-US" sz="2400" dirty="0">
                <a:latin typeface="微软雅黑" panose="020B0503020204020204" pitchFamily="34" charset="-122"/>
                <a:ea typeface="微软雅黑" panose="020B0503020204020204" pitchFamily="34" charset="-122"/>
              </a:rPr>
              <a:t>个地址指向</a:t>
            </a:r>
            <a:r>
              <a:rPr lang="en-US" altLang="zh-CN" sz="2400" dirty="0">
                <a:latin typeface="微软雅黑" panose="020B0503020204020204" pitchFamily="34" charset="-122"/>
                <a:ea typeface="微软雅黑" panose="020B0503020204020204" pitchFamily="34" charset="-122"/>
              </a:rPr>
              <a:t>16</a:t>
            </a:r>
            <a:r>
              <a:rPr lang="zh-CN" altLang="en-US" sz="2400" dirty="0">
                <a:latin typeface="微软雅黑" panose="020B0503020204020204" pitchFamily="34" charset="-122"/>
                <a:ea typeface="微软雅黑" panose="020B0503020204020204" pitchFamily="34" charset="-122"/>
              </a:rPr>
              <a:t>个间接块，每个间接块又指向256个文件块。</a:t>
            </a:r>
            <a:endParaRPr lang="en-US" altLang="zh-CN" sz="2400" dirty="0">
              <a:latin typeface="微软雅黑" panose="020B0503020204020204" pitchFamily="34" charset="-122"/>
              <a:ea typeface="微软雅黑" panose="020B0503020204020204" pitchFamily="34" charset="-122"/>
            </a:endParaRPr>
          </a:p>
          <a:p>
            <a:pPr marL="342900" lvl="1" indent="-342900" algn="l">
              <a:lnSpc>
                <a:spcPct val="150000"/>
              </a:lnSpc>
              <a:spcBef>
                <a:spcPts val="600"/>
              </a:spcBef>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如果一个块的大小为1024个字节，那么一个文件最大可能有多</a:t>
            </a:r>
            <a:r>
              <a:rPr lang="zh-CN" altLang="en-US" sz="2400" dirty="0" smtClean="0">
                <a:latin typeface="微软雅黑" panose="020B0503020204020204" pitchFamily="34" charset="-122"/>
                <a:ea typeface="微软雅黑" panose="020B0503020204020204" pitchFamily="34" charset="-122"/>
              </a:rPr>
              <a:t>大</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342900" lvl="1" indent="-342900" algn="l">
              <a:lnSpc>
                <a:spcPct val="150000"/>
              </a:lnSpc>
              <a:spcBef>
                <a:spcPts val="600"/>
              </a:spcBef>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答案</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50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rPr>
              <a:t>1个文件最大时，将有16=2</a:t>
            </a:r>
            <a:r>
              <a:rPr lang="zh-CN" altLang="en-US" sz="2400" baseline="30000" dirty="0" smtClean="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个间接块</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solidFill>
                  <a:srgbClr val="FF0000"/>
                </a:solidFill>
                <a:latin typeface="微软雅黑" panose="020B0503020204020204" pitchFamily="34" charset="-122"/>
                <a:ea typeface="微软雅黑" panose="020B0503020204020204" pitchFamily="34" charset="-122"/>
              </a:rPr>
              <a:t>目录项指向</a:t>
            </a:r>
            <a:r>
              <a:rPr lang="en-US" altLang="zh-CN" sz="2400" dirty="0" smtClean="0">
                <a:solidFill>
                  <a:srgbClr val="FF0000"/>
                </a:solidFill>
                <a:latin typeface="微软雅黑" panose="020B0503020204020204" pitchFamily="34" charset="-122"/>
                <a:ea typeface="微软雅黑" panose="020B0503020204020204" pitchFamily="34" charset="-122"/>
              </a:rPr>
              <a:t>16</a:t>
            </a:r>
            <a:r>
              <a:rPr lang="zh-CN" altLang="en-US" sz="2400" dirty="0" smtClean="0">
                <a:solidFill>
                  <a:srgbClr val="FF0000"/>
                </a:solidFill>
                <a:latin typeface="微软雅黑" panose="020B0503020204020204" pitchFamily="34" charset="-122"/>
                <a:ea typeface="微软雅黑" panose="020B0503020204020204" pitchFamily="34" charset="-122"/>
              </a:rPr>
              <a:t>个间接块</a:t>
            </a:r>
            <a:r>
              <a:rPr lang="zh-CN" altLang="en-US" sz="2400" dirty="0" smtClean="0">
                <a:latin typeface="微软雅黑" panose="020B0503020204020204" pitchFamily="34" charset="-122"/>
                <a:ea typeface="微软雅黑" panose="020B0503020204020204" pitchFamily="34" charset="-122"/>
              </a:rPr>
              <a:t>，每个间接块又最多指向256=2</a:t>
            </a:r>
            <a:r>
              <a:rPr lang="zh-CN" altLang="en-US" sz="2400" baseline="30000" dirty="0" smtClean="0">
                <a:latin typeface="微软雅黑" panose="020B0503020204020204" pitchFamily="34" charset="-122"/>
                <a:ea typeface="微软雅黑" panose="020B0503020204020204" pitchFamily="34" charset="-122"/>
              </a:rPr>
              <a:t>8</a:t>
            </a:r>
            <a:r>
              <a:rPr lang="zh-CN" altLang="en-US" sz="2400" dirty="0" smtClean="0">
                <a:latin typeface="微软雅黑" panose="020B0503020204020204" pitchFamily="34" charset="-122"/>
                <a:ea typeface="微软雅黑" panose="020B0503020204020204" pitchFamily="34" charset="-122"/>
              </a:rPr>
              <a:t>个文件数据块，文件总块数为2</a:t>
            </a:r>
            <a:r>
              <a:rPr lang="zh-CN" altLang="en-US" sz="2400" baseline="30000" dirty="0" smtClean="0">
                <a:latin typeface="微软雅黑" panose="020B0503020204020204" pitchFamily="34" charset="-122"/>
                <a:ea typeface="微软雅黑" panose="020B0503020204020204" pitchFamily="34" charset="-122"/>
              </a:rPr>
              <a:t>12</a:t>
            </a:r>
            <a:r>
              <a:rPr lang="zh-CN" altLang="en-US" sz="2400" dirty="0" smtClean="0">
                <a:latin typeface="微软雅黑" panose="020B0503020204020204" pitchFamily="34" charset="-122"/>
                <a:ea typeface="微软雅黑" panose="020B0503020204020204" pitchFamily="34" charset="-122"/>
              </a:rPr>
              <a:t> = 2</a:t>
            </a:r>
            <a:r>
              <a:rPr lang="zh-CN" altLang="en-US" sz="2400" baseline="30000" dirty="0" smtClean="0">
                <a:latin typeface="微软雅黑" panose="020B0503020204020204" pitchFamily="34" charset="-122"/>
                <a:ea typeface="微软雅黑" panose="020B0503020204020204" pitchFamily="34" charset="-122"/>
              </a:rPr>
              <a:t>4+8</a:t>
            </a:r>
            <a:endParaRPr lang="en-US" altLang="zh-CN" sz="2400" baseline="30000" dirty="0" smtClean="0">
              <a:latin typeface="微软雅黑" panose="020B0503020204020204" pitchFamily="34" charset="-122"/>
              <a:ea typeface="微软雅黑" panose="020B0503020204020204" pitchFamily="34" charset="-122"/>
            </a:endParaRPr>
          </a:p>
          <a:p>
            <a:pPr marL="800100" lvl="1" indent="-342900">
              <a:lnSpc>
                <a:spcPct val="150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rPr>
              <a:t>文件</a:t>
            </a:r>
            <a:r>
              <a:rPr lang="zh-CN" altLang="en-US" sz="2400" dirty="0">
                <a:latin typeface="微软雅黑" panose="020B0503020204020204" pitchFamily="34" charset="-122"/>
                <a:ea typeface="微软雅黑" panose="020B0503020204020204" pitchFamily="34" charset="-122"/>
              </a:rPr>
              <a:t>最大可为</a:t>
            </a:r>
          </a:p>
          <a:p>
            <a:pPr lvl="1">
              <a:lnSpc>
                <a:spcPct val="125000"/>
              </a:lnSpc>
            </a:pPr>
            <a:r>
              <a:rPr lang="zh-CN" altLang="en-US" sz="2400" dirty="0">
                <a:latin typeface="微软雅黑" panose="020B0503020204020204" pitchFamily="34" charset="-122"/>
                <a:ea typeface="微软雅黑" panose="020B0503020204020204" pitchFamily="34" charset="-122"/>
              </a:rPr>
              <a:t>     2</a:t>
            </a:r>
            <a:r>
              <a:rPr lang="zh-CN" altLang="en-US" sz="2400" baseline="30000" dirty="0">
                <a:latin typeface="微软雅黑" panose="020B0503020204020204" pitchFamily="34" charset="-122"/>
                <a:ea typeface="微软雅黑" panose="020B0503020204020204" pitchFamily="34" charset="-122"/>
              </a:rPr>
              <a:t>12 </a:t>
            </a:r>
            <a:r>
              <a:rPr lang="zh-CN" altLang="en-US" sz="2400" dirty="0">
                <a:latin typeface="微软雅黑" panose="020B0503020204020204" pitchFamily="34" charset="-122"/>
                <a:ea typeface="微软雅黑" panose="020B0503020204020204" pitchFamily="34" charset="-122"/>
              </a:rPr>
              <a:t>*1024= </a:t>
            </a:r>
            <a:r>
              <a:rPr lang="zh-CN" altLang="en-US" sz="2400" dirty="0" smtClean="0">
                <a:latin typeface="微软雅黑" panose="020B0503020204020204" pitchFamily="34" charset="-122"/>
                <a:ea typeface="微软雅黑" panose="020B0503020204020204" pitchFamily="34" charset="-122"/>
              </a:rPr>
              <a:t>2</a:t>
            </a:r>
            <a:r>
              <a:rPr lang="zh-CN" altLang="en-US" sz="2400" baseline="30000" dirty="0" smtClean="0">
                <a:latin typeface="微软雅黑" panose="020B0503020204020204" pitchFamily="34" charset="-122"/>
                <a:ea typeface="微软雅黑" panose="020B0503020204020204" pitchFamily="34" charset="-122"/>
              </a:rPr>
              <a:t>22</a:t>
            </a:r>
            <a:r>
              <a:rPr lang="zh-CN" altLang="en-US"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bytes</a:t>
            </a:r>
            <a:endParaRPr lang="zh-CN" altLang="en-US" sz="2400" dirty="0">
              <a:latin typeface="微软雅黑" panose="020B0503020204020204" pitchFamily="34" charset="-122"/>
              <a:ea typeface="微软雅黑" panose="020B0503020204020204" pitchFamily="34" charset="-122"/>
            </a:endParaRPr>
          </a:p>
          <a:p>
            <a:endParaRPr lang="zh-CN" altLang="en-US" dirty="0"/>
          </a:p>
        </p:txBody>
      </p:sp>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6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根据</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目录结构计算文件</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大小</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2020-11-27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20447919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marL="342900" lvl="1" indent="-342900" algn="l">
              <a:lnSpc>
                <a:spcPct val="10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Consider </a:t>
            </a:r>
            <a:r>
              <a:rPr lang="en-US" altLang="zh-CN" sz="2400" dirty="0">
                <a:latin typeface="微软雅黑" panose="020B0503020204020204" pitchFamily="34" charset="-122"/>
                <a:ea typeface="微软雅黑" panose="020B0503020204020204" pitchFamily="34" charset="-122"/>
                <a:cs typeface="Times New Roman" pitchFamily="18" charset="0"/>
              </a:rPr>
              <a:t>a file system on a disk. The size of disk blocks is 512B. </a:t>
            </a:r>
            <a:r>
              <a:rPr lang="en-US" altLang="zh-CN" sz="2400" dirty="0" smtClean="0">
                <a:latin typeface="微软雅黑" panose="020B0503020204020204" pitchFamily="34" charset="-122"/>
                <a:ea typeface="微软雅黑" panose="020B0503020204020204" pitchFamily="34" charset="-122"/>
                <a:cs typeface="Times New Roman" pitchFamily="18" charset="0"/>
              </a:rPr>
              <a:t>The </a:t>
            </a:r>
            <a:r>
              <a:rPr lang="en-US" altLang="zh-CN" sz="2400" dirty="0">
                <a:latin typeface="微软雅黑" panose="020B0503020204020204" pitchFamily="34" charset="-122"/>
                <a:ea typeface="微软雅黑" panose="020B0503020204020204" pitchFamily="34" charset="-122"/>
                <a:cs typeface="Times New Roman" pitchFamily="18" charset="0"/>
              </a:rPr>
              <a:t>directory is organized into a </a:t>
            </a:r>
            <a:r>
              <a:rPr lang="en-US" altLang="zh-CN" sz="2400" dirty="0">
                <a:solidFill>
                  <a:srgbClr val="FF0000"/>
                </a:solidFill>
                <a:latin typeface="微软雅黑" panose="020B0503020204020204" pitchFamily="34" charset="-122"/>
                <a:ea typeface="微软雅黑" panose="020B0503020204020204" pitchFamily="34" charset="-122"/>
                <a:cs typeface="Times New Roman" pitchFamily="18" charset="0"/>
              </a:rPr>
              <a:t>tree structure</a:t>
            </a:r>
            <a:r>
              <a:rPr lang="en-US" altLang="zh-CN" sz="2400" dirty="0">
                <a:latin typeface="微软雅黑" panose="020B0503020204020204" pitchFamily="34" charset="-122"/>
                <a:ea typeface="微软雅黑" panose="020B0503020204020204" pitchFamily="34" charset="-122"/>
                <a:cs typeface="Times New Roman" pitchFamily="18" charset="0"/>
              </a:rPr>
              <a:t>, as shown in Fig.3 , and the root directory resides in </a:t>
            </a:r>
            <a:r>
              <a:rPr lang="en-US" altLang="zh-CN" sz="2400" dirty="0" smtClean="0">
                <a:latin typeface="微软雅黑" panose="020B0503020204020204" pitchFamily="34" charset="-122"/>
                <a:ea typeface="微软雅黑" panose="020B0503020204020204" pitchFamily="34" charset="-122"/>
                <a:cs typeface="Times New Roman" pitchFamily="18" charset="0"/>
              </a:rPr>
              <a:t>memory</a:t>
            </a:r>
          </a:p>
          <a:p>
            <a:pPr marL="342900" lvl="1" indent="-342900" algn="l">
              <a:lnSpc>
                <a:spcPct val="10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As </a:t>
            </a:r>
            <a:r>
              <a:rPr lang="en-US" altLang="zh-CN" sz="2400" dirty="0">
                <a:latin typeface="微软雅黑" panose="020B0503020204020204" pitchFamily="34" charset="-122"/>
                <a:ea typeface="微软雅黑" panose="020B0503020204020204" pitchFamily="34" charset="-122"/>
                <a:cs typeface="Times New Roman" pitchFamily="18" charset="0"/>
              </a:rPr>
              <a:t>shown in Fig.1, each directory entry has one bit </a:t>
            </a:r>
            <a:r>
              <a:rPr lang="en-US" altLang="zh-CN" sz="2400" b="1" dirty="0">
                <a:latin typeface="微软雅黑" panose="020B0503020204020204" pitchFamily="34" charset="-122"/>
                <a:ea typeface="微软雅黑" panose="020B0503020204020204" pitchFamily="34" charset="-122"/>
                <a:cs typeface="Times New Roman" pitchFamily="18" charset="0"/>
              </a:rPr>
              <a:t>type</a:t>
            </a:r>
            <a:r>
              <a:rPr lang="en-US" altLang="zh-CN" sz="2400" dirty="0">
                <a:latin typeface="微软雅黑" panose="020B0503020204020204" pitchFamily="34" charset="-122"/>
                <a:ea typeface="微软雅黑" panose="020B0503020204020204" pitchFamily="34" charset="-122"/>
                <a:cs typeface="Times New Roman" pitchFamily="18" charset="0"/>
              </a:rPr>
              <a:t> to define the entry as a subdirectory or as a file, and two 2-byte fields, one holds a file name and the other holds a pointer to a disk </a:t>
            </a:r>
            <a:r>
              <a:rPr lang="en-US" altLang="zh-CN" sz="2400" dirty="0" smtClean="0">
                <a:latin typeface="微软雅黑" panose="020B0503020204020204" pitchFamily="34" charset="-122"/>
                <a:ea typeface="微软雅黑" panose="020B0503020204020204" pitchFamily="34" charset="-122"/>
                <a:cs typeface="Times New Roman" pitchFamily="18" charset="0"/>
              </a:rPr>
              <a:t>block</a:t>
            </a:r>
          </a:p>
          <a:p>
            <a:pPr marL="342900" lvl="1" indent="-342900" algn="l">
              <a:lnSpc>
                <a:spcPct val="10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For </a:t>
            </a:r>
            <a:r>
              <a:rPr lang="en-US" altLang="zh-CN" sz="2400" dirty="0">
                <a:latin typeface="微软雅黑" panose="020B0503020204020204" pitchFamily="34" charset="-122"/>
                <a:ea typeface="微软雅黑" panose="020B0503020204020204" pitchFamily="34" charset="-122"/>
                <a:cs typeface="Times New Roman" pitchFamily="18" charset="0"/>
              </a:rPr>
              <a:t>a directory file in Fig.1, the directory name and its first disk block address are recorded</a:t>
            </a:r>
          </a:p>
          <a:p>
            <a:pPr marL="342900" lvl="1" indent="-342900" algn="l">
              <a:lnSpc>
                <a:spcPct val="10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Directory </a:t>
            </a:r>
            <a:r>
              <a:rPr lang="en-US" altLang="zh-CN" sz="2400" dirty="0">
                <a:latin typeface="微软雅黑" panose="020B0503020204020204" pitchFamily="34" charset="-122"/>
                <a:ea typeface="微软雅黑" panose="020B0503020204020204" pitchFamily="34" charset="-122"/>
                <a:cs typeface="Times New Roman" pitchFamily="18" charset="0"/>
              </a:rPr>
              <a:t>files are organized into </a:t>
            </a:r>
            <a:r>
              <a:rPr lang="en-US" altLang="zh-CN" sz="2400" dirty="0">
                <a:solidFill>
                  <a:srgbClr val="FF0000"/>
                </a:solidFill>
                <a:latin typeface="微软雅黑" panose="020B0503020204020204" pitchFamily="34" charset="-122"/>
                <a:ea typeface="微软雅黑" panose="020B0503020204020204" pitchFamily="34" charset="-122"/>
                <a:cs typeface="Times New Roman" pitchFamily="18" charset="0"/>
              </a:rPr>
              <a:t>linked files</a:t>
            </a:r>
            <a:r>
              <a:rPr lang="en-US" altLang="zh-CN" sz="2400" dirty="0">
                <a:latin typeface="微软雅黑" panose="020B0503020204020204" pitchFamily="34" charset="-122"/>
                <a:ea typeface="微软雅黑" panose="020B0503020204020204" pitchFamily="34" charset="-122"/>
                <a:cs typeface="Times New Roman" pitchFamily="18" charset="0"/>
              </a:rPr>
              <a:t>, and common data files are organized into </a:t>
            </a:r>
            <a:r>
              <a:rPr lang="en-US" altLang="zh-CN" sz="2400" dirty="0">
                <a:solidFill>
                  <a:srgbClr val="FF0000"/>
                </a:solidFill>
                <a:latin typeface="微软雅黑" panose="020B0503020204020204" pitchFamily="34" charset="-122"/>
                <a:ea typeface="微软雅黑" panose="020B0503020204020204" pitchFamily="34" charset="-122"/>
                <a:cs typeface="Times New Roman" pitchFamily="18" charset="0"/>
              </a:rPr>
              <a:t>indexed </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itchFamily="18" charset="0"/>
              </a:rPr>
              <a:t>files</a:t>
            </a:r>
            <a:endParaRPr lang="zh-CN" altLang="zh-CN" sz="2400" dirty="0">
              <a:latin typeface="微软雅黑" panose="020B0503020204020204" pitchFamily="34" charset="-122"/>
              <a:ea typeface="微软雅黑" panose="020B0503020204020204" pitchFamily="34" charset="-122"/>
              <a:cs typeface="Times New Roman" pitchFamily="18" charset="0"/>
            </a:endParaRPr>
          </a:p>
        </p:txBody>
      </p:sp>
      <p:sp>
        <p:nvSpPr>
          <p:cNvPr id="3" name="标题 2"/>
          <p:cNvSpPr>
            <a:spLocks noGrp="1"/>
          </p:cNvSpPr>
          <p:nvPr>
            <p:ph type="title"/>
          </p:nvPr>
        </p:nvSpPr>
        <p:spPr/>
        <p:txBody>
          <a:bodyPr>
            <a:normAutofit/>
          </a:bodyPr>
          <a:lstStyle/>
          <a:p>
            <a:pPr algn="ct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7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根据目录结构计算文件</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大小</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访问</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block</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数目</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2020-11-27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0538097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2020-11-27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15</a:t>
            </a:fld>
            <a:endParaRPr kumimoji="1" lang="zh-CN" altLang="en-US" dirty="0"/>
          </a:p>
        </p:txBody>
      </p:sp>
      <p:sp>
        <p:nvSpPr>
          <p:cNvPr id="6" name="文本占位符 5"/>
          <p:cNvSpPr>
            <a:spLocks noGrp="1"/>
          </p:cNvSpPr>
          <p:nvPr>
            <p:ph type="body" sz="quarter" idx="14"/>
          </p:nvPr>
        </p:nvSpPr>
        <p:spPr/>
        <p:txBody>
          <a:bodyPr/>
          <a:lstStyle/>
          <a:p>
            <a:endParaRPr lang="zh-CN" altLang="en-US" dirty="0"/>
          </a:p>
        </p:txBody>
      </p:sp>
      <p:pic>
        <p:nvPicPr>
          <p:cNvPr id="7"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933" y="177799"/>
            <a:ext cx="4328015" cy="2355147"/>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5544" y="43747"/>
            <a:ext cx="2736304" cy="3584173"/>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4933" y="3184715"/>
            <a:ext cx="5539882" cy="321449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4"/>
          <p:cNvSpPr>
            <a:spLocks noChangeArrowheads="1"/>
          </p:cNvSpPr>
          <p:nvPr/>
        </p:nvSpPr>
        <p:spPr bwMode="auto">
          <a:xfrm>
            <a:off x="1194933" y="8768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微软雅黑" panose="020B0503020204020204" pitchFamily="34" charset="-122"/>
              <a:ea typeface="微软雅黑" panose="020B0503020204020204" pitchFamily="34" charset="-122"/>
            </a:endParaRPr>
          </a:p>
        </p:txBody>
      </p:sp>
      <p:sp>
        <p:nvSpPr>
          <p:cNvPr id="11" name="Rectangle 5"/>
          <p:cNvSpPr>
            <a:spLocks noChangeArrowheads="1"/>
          </p:cNvSpPr>
          <p:nvPr/>
        </p:nvSpPr>
        <p:spPr bwMode="auto">
          <a:xfrm>
            <a:off x="1194933" y="1228737"/>
            <a:ext cx="26161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  </a:t>
            </a:r>
            <a:endParaRPr kumimoji="0" lang="en-US" altLang="zh-CN"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p:txBody>
      </p:sp>
      <p:sp>
        <p:nvSpPr>
          <p:cNvPr id="12" name="Rectangle 6"/>
          <p:cNvSpPr>
            <a:spLocks noChangeArrowheads="1"/>
          </p:cNvSpPr>
          <p:nvPr/>
        </p:nvSpPr>
        <p:spPr bwMode="auto">
          <a:xfrm>
            <a:off x="1194933" y="2409837"/>
            <a:ext cx="26161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  </a:t>
            </a:r>
            <a:endParaRPr kumimoji="0" lang="en-US" altLang="zh-CN"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宋体" pitchFamily="2" charset="-122"/>
            </a:endParaRPr>
          </a:p>
        </p:txBody>
      </p:sp>
      <p:sp>
        <p:nvSpPr>
          <p:cNvPr id="13" name="TextBox 12"/>
          <p:cNvSpPr txBox="1"/>
          <p:nvPr/>
        </p:nvSpPr>
        <p:spPr>
          <a:xfrm>
            <a:off x="1913672" y="2532174"/>
            <a:ext cx="2542619"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Figure 1 directory file</a:t>
            </a:r>
            <a:endParaRPr lang="zh-CN" altLang="en-US" dirty="0">
              <a:latin typeface="微软雅黑" panose="020B0503020204020204" pitchFamily="34" charset="-122"/>
              <a:ea typeface="微软雅黑" panose="020B0503020204020204" pitchFamily="34" charset="-122"/>
            </a:endParaRPr>
          </a:p>
        </p:txBody>
      </p:sp>
      <p:sp>
        <p:nvSpPr>
          <p:cNvPr id="14" name="TextBox 13"/>
          <p:cNvSpPr txBox="1"/>
          <p:nvPr/>
        </p:nvSpPr>
        <p:spPr>
          <a:xfrm>
            <a:off x="7276270" y="3616322"/>
            <a:ext cx="262430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Figure 2 FCB structure</a:t>
            </a:r>
            <a:endParaRPr lang="zh-CN" altLang="en-US" dirty="0">
              <a:latin typeface="微软雅黑" panose="020B0503020204020204" pitchFamily="34" charset="-122"/>
              <a:ea typeface="微软雅黑" panose="020B0503020204020204" pitchFamily="34" charset="-122"/>
            </a:endParaRPr>
          </a:p>
        </p:txBody>
      </p:sp>
      <p:sp>
        <p:nvSpPr>
          <p:cNvPr id="15" name="TextBox 14"/>
          <p:cNvSpPr txBox="1"/>
          <p:nvPr/>
        </p:nvSpPr>
        <p:spPr>
          <a:xfrm>
            <a:off x="2382557" y="6413698"/>
            <a:ext cx="2643544"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Figure 3 directory tree</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1478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113503"/>
            <a:ext cx="3235504" cy="5361039"/>
          </a:xfrm>
        </p:spPr>
        <p:txBody>
          <a:bodyPr/>
          <a:lstStyle/>
          <a:p>
            <a:pPr marL="342900" lvl="1" indent="-342900" algn="l">
              <a:lnSpc>
                <a:spcPct val="10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For </a:t>
            </a:r>
            <a:r>
              <a:rPr lang="en-US" altLang="zh-CN" sz="2400" dirty="0">
                <a:latin typeface="微软雅黑" panose="020B0503020204020204" pitchFamily="34" charset="-122"/>
                <a:ea typeface="微软雅黑" panose="020B0503020204020204" pitchFamily="34" charset="-122"/>
                <a:cs typeface="Times New Roman" pitchFamily="18" charset="0"/>
              </a:rPr>
              <a:t>a data file, the file name and the disk address where its FCB resides are recorded, described as the file D in </a:t>
            </a:r>
            <a:r>
              <a:rPr lang="en-US" altLang="zh-CN" sz="2400" dirty="0" smtClean="0">
                <a:latin typeface="微软雅黑" panose="020B0503020204020204" pitchFamily="34" charset="-122"/>
                <a:ea typeface="微软雅黑" panose="020B0503020204020204" pitchFamily="34" charset="-122"/>
                <a:cs typeface="Times New Roman" pitchFamily="18" charset="0"/>
              </a:rPr>
              <a:t>Fig.1</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342900" lvl="1" indent="-342900" algn="l">
              <a:lnSpc>
                <a:spcPct val="10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The </a:t>
            </a:r>
            <a:r>
              <a:rPr lang="en-US" altLang="zh-CN" sz="2400" dirty="0">
                <a:latin typeface="微软雅黑" panose="020B0503020204020204" pitchFamily="34" charset="-122"/>
                <a:ea typeface="微软雅黑" panose="020B0503020204020204" pitchFamily="34" charset="-122"/>
                <a:cs typeface="Times New Roman" pitchFamily="18" charset="0"/>
              </a:rPr>
              <a:t>structure of the directory file is shown in Figure 1, and the structure of FCB is shown in Figure 2</a:t>
            </a:r>
          </a:p>
          <a:p>
            <a:endParaRPr lang="zh-CN" altLang="en-US" dirty="0"/>
          </a:p>
        </p:txBody>
      </p:sp>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7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根据目录结构计算文件大小</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访问</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block</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数目</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2020-11-27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dirty="0" smtClean="0"/>
              <a:t>PAGE</a:t>
            </a:r>
            <a:r>
              <a:rPr kumimoji="1" lang="zh-CN" altLang="en-US" dirty="0" smtClean="0"/>
              <a:t> </a:t>
            </a:r>
            <a:fld id="{45C466B8-AFC2-AE4B-94BC-EF87A0F7179E}" type="slidenum">
              <a:rPr kumimoji="1" lang="zh-CN" altLang="en-US" smtClean="0"/>
              <a:pPr/>
              <a:t>16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pic>
        <p:nvPicPr>
          <p:cNvPr id="7"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5048" y="1818822"/>
            <a:ext cx="3474064" cy="455053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777081" y="6369356"/>
            <a:ext cx="3029997" cy="461665"/>
          </a:xfrm>
          <a:prstGeom prst="rect">
            <a:avLst/>
          </a:prstGeom>
          <a:noFill/>
        </p:spPr>
        <p:txBody>
          <a:bodyPr wrap="none" rtlCol="0">
            <a:spAutoFit/>
          </a:bodyPr>
          <a:lstStyle/>
          <a:p>
            <a:r>
              <a:rPr lang="en-US" altLang="zh-CN" dirty="0"/>
              <a:t>Figure 2 FCB structure</a:t>
            </a:r>
            <a:endParaRPr lang="zh-CN" altLang="en-US" dirty="0"/>
          </a:p>
        </p:txBody>
      </p:sp>
      <p:sp>
        <p:nvSpPr>
          <p:cNvPr id="9" name="右大括号 8"/>
          <p:cNvSpPr/>
          <p:nvPr/>
        </p:nvSpPr>
        <p:spPr bwMode="auto">
          <a:xfrm>
            <a:off x="7029112" y="2457690"/>
            <a:ext cx="576064" cy="2111465"/>
          </a:xfrm>
          <a:prstGeom prst="rightBrace">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0" name="TextBox 9"/>
          <p:cNvSpPr txBox="1"/>
          <p:nvPr/>
        </p:nvSpPr>
        <p:spPr>
          <a:xfrm>
            <a:off x="8831071" y="3282589"/>
            <a:ext cx="2133918" cy="369332"/>
          </a:xfrm>
          <a:prstGeom prst="rect">
            <a:avLst/>
          </a:prstGeom>
          <a:noFill/>
        </p:spPr>
        <p:txBody>
          <a:bodyPr wrap="none" rtlCol="0">
            <a:spAutoFit/>
          </a:bodyPr>
          <a:lstStyle/>
          <a:p>
            <a:r>
              <a:rPr lang="zh-CN" altLang="en-US" dirty="0" smtClean="0"/>
              <a:t>指向</a:t>
            </a:r>
            <a:r>
              <a:rPr lang="en-US" altLang="zh-CN" dirty="0" smtClean="0"/>
              <a:t>10 data blocks</a:t>
            </a:r>
            <a:endParaRPr lang="zh-CN" altLang="en-US" dirty="0"/>
          </a:p>
        </p:txBody>
      </p:sp>
      <p:sp>
        <p:nvSpPr>
          <p:cNvPr id="11" name="矩形 10"/>
          <p:cNvSpPr/>
          <p:nvPr/>
        </p:nvSpPr>
        <p:spPr bwMode="auto">
          <a:xfrm>
            <a:off x="8216083" y="4527296"/>
            <a:ext cx="432048" cy="64807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2" name="直接箭头连接符 11"/>
          <p:cNvCxnSpPr>
            <a:endCxn id="11" idx="1"/>
          </p:cNvCxnSpPr>
          <p:nvPr/>
        </p:nvCxnSpPr>
        <p:spPr bwMode="auto">
          <a:xfrm>
            <a:off x="6994269" y="4851332"/>
            <a:ext cx="1221814"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13" name="矩形 12"/>
          <p:cNvSpPr/>
          <p:nvPr/>
        </p:nvSpPr>
        <p:spPr bwMode="auto">
          <a:xfrm>
            <a:off x="8379584" y="3189386"/>
            <a:ext cx="432048" cy="648072"/>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4" name="直接箭头连接符 13"/>
          <p:cNvCxnSpPr>
            <a:endCxn id="13" idx="1"/>
          </p:cNvCxnSpPr>
          <p:nvPr/>
        </p:nvCxnSpPr>
        <p:spPr bwMode="auto">
          <a:xfrm>
            <a:off x="7461160" y="3513422"/>
            <a:ext cx="918424"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15" name="矩形 14"/>
          <p:cNvSpPr/>
          <p:nvPr/>
        </p:nvSpPr>
        <p:spPr bwMode="auto">
          <a:xfrm>
            <a:off x="9566555" y="4528602"/>
            <a:ext cx="432048" cy="648072"/>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6" name="直接箭头连接符 15"/>
          <p:cNvCxnSpPr/>
          <p:nvPr/>
        </p:nvCxnSpPr>
        <p:spPr bwMode="auto">
          <a:xfrm>
            <a:off x="8648131" y="4966248"/>
            <a:ext cx="918424"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17" name="矩形 16"/>
          <p:cNvSpPr/>
          <p:nvPr/>
        </p:nvSpPr>
        <p:spPr bwMode="auto">
          <a:xfrm>
            <a:off x="9601398" y="5251926"/>
            <a:ext cx="432048" cy="64807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8" name="直接箭头连接符 17"/>
          <p:cNvCxnSpPr/>
          <p:nvPr/>
        </p:nvCxnSpPr>
        <p:spPr bwMode="auto">
          <a:xfrm>
            <a:off x="8352420" y="5728362"/>
            <a:ext cx="1248978"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19" name="矩形 18"/>
          <p:cNvSpPr/>
          <p:nvPr/>
        </p:nvSpPr>
        <p:spPr bwMode="auto">
          <a:xfrm>
            <a:off x="10951870" y="5253232"/>
            <a:ext cx="432048" cy="648072"/>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20" name="直接箭头连接符 19"/>
          <p:cNvCxnSpPr/>
          <p:nvPr/>
        </p:nvCxnSpPr>
        <p:spPr bwMode="auto">
          <a:xfrm>
            <a:off x="10033446" y="5781130"/>
            <a:ext cx="918424"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21" name="矩形 20"/>
          <p:cNvSpPr/>
          <p:nvPr/>
        </p:nvSpPr>
        <p:spPr bwMode="auto">
          <a:xfrm>
            <a:off x="7920372" y="5253232"/>
            <a:ext cx="432048" cy="64807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22" name="直接箭头连接符 21"/>
          <p:cNvCxnSpPr/>
          <p:nvPr/>
        </p:nvCxnSpPr>
        <p:spPr bwMode="auto">
          <a:xfrm>
            <a:off x="6994269" y="5433252"/>
            <a:ext cx="926103"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23" name="矩形 22"/>
          <p:cNvSpPr/>
          <p:nvPr/>
        </p:nvSpPr>
        <p:spPr bwMode="auto">
          <a:xfrm>
            <a:off x="10305291" y="6177364"/>
            <a:ext cx="432048" cy="64807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24" name="直接箭头连接符 23"/>
          <p:cNvCxnSpPr/>
          <p:nvPr/>
        </p:nvCxnSpPr>
        <p:spPr bwMode="auto">
          <a:xfrm>
            <a:off x="9601398" y="6637288"/>
            <a:ext cx="703893"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25" name="矩形 24"/>
          <p:cNvSpPr/>
          <p:nvPr/>
        </p:nvSpPr>
        <p:spPr bwMode="auto">
          <a:xfrm>
            <a:off x="11655763" y="6178670"/>
            <a:ext cx="432048" cy="648072"/>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26" name="直接箭头连接符 25"/>
          <p:cNvCxnSpPr/>
          <p:nvPr/>
        </p:nvCxnSpPr>
        <p:spPr bwMode="auto">
          <a:xfrm>
            <a:off x="10737339" y="6638594"/>
            <a:ext cx="918424"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27" name="矩形 26"/>
          <p:cNvSpPr/>
          <p:nvPr/>
        </p:nvSpPr>
        <p:spPr bwMode="auto">
          <a:xfrm>
            <a:off x="9166228" y="6182949"/>
            <a:ext cx="432048" cy="64807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8" name="矩形 27"/>
          <p:cNvSpPr/>
          <p:nvPr/>
        </p:nvSpPr>
        <p:spPr bwMode="auto">
          <a:xfrm>
            <a:off x="8025916" y="6177364"/>
            <a:ext cx="432048" cy="64807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29" name="直接箭头连接符 28"/>
          <p:cNvCxnSpPr/>
          <p:nvPr/>
        </p:nvCxnSpPr>
        <p:spPr bwMode="auto">
          <a:xfrm>
            <a:off x="8462335" y="6642873"/>
            <a:ext cx="703893"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30" name="直接箭头连接符 29"/>
          <p:cNvCxnSpPr>
            <a:endCxn id="28" idx="1"/>
          </p:cNvCxnSpPr>
          <p:nvPr/>
        </p:nvCxnSpPr>
        <p:spPr bwMode="auto">
          <a:xfrm>
            <a:off x="6994269" y="6009316"/>
            <a:ext cx="1031647" cy="492084"/>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31" name="直接箭头连接符 30"/>
          <p:cNvCxnSpPr/>
          <p:nvPr/>
        </p:nvCxnSpPr>
        <p:spPr bwMode="auto">
          <a:xfrm>
            <a:off x="8648131" y="4687950"/>
            <a:ext cx="918424"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32" name="TextBox 31"/>
          <p:cNvSpPr txBox="1"/>
          <p:nvPr/>
        </p:nvSpPr>
        <p:spPr>
          <a:xfrm>
            <a:off x="8842042" y="4598360"/>
            <a:ext cx="415498" cy="369332"/>
          </a:xfrm>
          <a:prstGeom prst="rect">
            <a:avLst/>
          </a:prstGeom>
          <a:noFill/>
        </p:spPr>
        <p:txBody>
          <a:bodyPr wrap="none" rtlCol="0">
            <a:spAutoFit/>
          </a:bodyPr>
          <a:lstStyle/>
          <a:p>
            <a:r>
              <a:rPr lang="en-US" altLang="zh-CN" b="1" dirty="0" smtClean="0"/>
              <a:t>…</a:t>
            </a:r>
            <a:endParaRPr lang="zh-CN" altLang="en-US" b="1" dirty="0"/>
          </a:p>
        </p:txBody>
      </p:sp>
      <p:cxnSp>
        <p:nvCxnSpPr>
          <p:cNvPr id="35" name="直接箭头连接符 34"/>
          <p:cNvCxnSpPr/>
          <p:nvPr/>
        </p:nvCxnSpPr>
        <p:spPr bwMode="auto">
          <a:xfrm>
            <a:off x="8352420" y="5433252"/>
            <a:ext cx="1248978"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36" name="TextBox 35"/>
          <p:cNvSpPr txBox="1"/>
          <p:nvPr/>
        </p:nvSpPr>
        <p:spPr>
          <a:xfrm>
            <a:off x="8691845" y="5307840"/>
            <a:ext cx="415498" cy="369332"/>
          </a:xfrm>
          <a:prstGeom prst="rect">
            <a:avLst/>
          </a:prstGeom>
          <a:noFill/>
        </p:spPr>
        <p:txBody>
          <a:bodyPr wrap="none" rtlCol="0">
            <a:spAutoFit/>
          </a:bodyPr>
          <a:lstStyle/>
          <a:p>
            <a:r>
              <a:rPr lang="en-US" altLang="zh-CN" b="1" dirty="0" smtClean="0"/>
              <a:t>…</a:t>
            </a:r>
            <a:endParaRPr lang="zh-CN" altLang="en-US" b="1" dirty="0"/>
          </a:p>
        </p:txBody>
      </p:sp>
      <p:sp>
        <p:nvSpPr>
          <p:cNvPr id="37" name="TextBox 36"/>
          <p:cNvSpPr txBox="1"/>
          <p:nvPr/>
        </p:nvSpPr>
        <p:spPr>
          <a:xfrm>
            <a:off x="10284909" y="5391296"/>
            <a:ext cx="415498" cy="369332"/>
          </a:xfrm>
          <a:prstGeom prst="rect">
            <a:avLst/>
          </a:prstGeom>
          <a:noFill/>
        </p:spPr>
        <p:txBody>
          <a:bodyPr wrap="none" rtlCol="0">
            <a:spAutoFit/>
          </a:bodyPr>
          <a:lstStyle/>
          <a:p>
            <a:r>
              <a:rPr lang="en-US" altLang="zh-CN" b="1" dirty="0" smtClean="0"/>
              <a:t>…</a:t>
            </a:r>
            <a:endParaRPr lang="zh-CN" altLang="en-US" b="1" dirty="0"/>
          </a:p>
        </p:txBody>
      </p:sp>
      <p:cxnSp>
        <p:nvCxnSpPr>
          <p:cNvPr id="38" name="直接箭头连接符 37"/>
          <p:cNvCxnSpPr/>
          <p:nvPr/>
        </p:nvCxnSpPr>
        <p:spPr bwMode="auto">
          <a:xfrm>
            <a:off x="10051861" y="5492506"/>
            <a:ext cx="918424"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39" name="直接箭头连接符 38"/>
          <p:cNvCxnSpPr/>
          <p:nvPr/>
        </p:nvCxnSpPr>
        <p:spPr bwMode="auto">
          <a:xfrm>
            <a:off x="9581016" y="6351844"/>
            <a:ext cx="703893"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40" name="直接箭头连接符 39"/>
          <p:cNvCxnSpPr/>
          <p:nvPr/>
        </p:nvCxnSpPr>
        <p:spPr bwMode="auto">
          <a:xfrm>
            <a:off x="10716957" y="6353150"/>
            <a:ext cx="918424"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41" name="直接箭头连接符 40"/>
          <p:cNvCxnSpPr/>
          <p:nvPr/>
        </p:nvCxnSpPr>
        <p:spPr bwMode="auto">
          <a:xfrm>
            <a:off x="8441953" y="6357429"/>
            <a:ext cx="703893"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42" name="TextBox 41"/>
          <p:cNvSpPr txBox="1"/>
          <p:nvPr/>
        </p:nvSpPr>
        <p:spPr>
          <a:xfrm>
            <a:off x="8603883" y="6316734"/>
            <a:ext cx="415498" cy="369332"/>
          </a:xfrm>
          <a:prstGeom prst="rect">
            <a:avLst/>
          </a:prstGeom>
          <a:noFill/>
        </p:spPr>
        <p:txBody>
          <a:bodyPr wrap="none" rtlCol="0">
            <a:spAutoFit/>
          </a:bodyPr>
          <a:lstStyle/>
          <a:p>
            <a:r>
              <a:rPr lang="en-US" altLang="zh-CN" b="1" dirty="0" smtClean="0"/>
              <a:t>…</a:t>
            </a:r>
            <a:endParaRPr lang="zh-CN" altLang="en-US" b="1" dirty="0"/>
          </a:p>
        </p:txBody>
      </p:sp>
      <p:sp>
        <p:nvSpPr>
          <p:cNvPr id="43" name="TextBox 42"/>
          <p:cNvSpPr txBox="1"/>
          <p:nvPr/>
        </p:nvSpPr>
        <p:spPr>
          <a:xfrm>
            <a:off x="9745595" y="6316734"/>
            <a:ext cx="415498" cy="369332"/>
          </a:xfrm>
          <a:prstGeom prst="rect">
            <a:avLst/>
          </a:prstGeom>
          <a:noFill/>
        </p:spPr>
        <p:txBody>
          <a:bodyPr wrap="none" rtlCol="0">
            <a:spAutoFit/>
          </a:bodyPr>
          <a:lstStyle/>
          <a:p>
            <a:r>
              <a:rPr lang="en-US" altLang="zh-CN" b="1" dirty="0" smtClean="0"/>
              <a:t>…</a:t>
            </a:r>
            <a:endParaRPr lang="zh-CN" altLang="en-US" b="1" dirty="0"/>
          </a:p>
        </p:txBody>
      </p:sp>
      <p:sp>
        <p:nvSpPr>
          <p:cNvPr id="44" name="TextBox 43"/>
          <p:cNvSpPr txBox="1"/>
          <p:nvPr/>
        </p:nvSpPr>
        <p:spPr>
          <a:xfrm>
            <a:off x="10951870" y="6289876"/>
            <a:ext cx="415498" cy="369332"/>
          </a:xfrm>
          <a:prstGeom prst="rect">
            <a:avLst/>
          </a:prstGeom>
          <a:noFill/>
        </p:spPr>
        <p:txBody>
          <a:bodyPr wrap="none" rtlCol="0">
            <a:spAutoFit/>
          </a:bodyPr>
          <a:lstStyle/>
          <a:p>
            <a:r>
              <a:rPr lang="en-US" altLang="zh-CN" b="1" dirty="0" smtClean="0"/>
              <a:t>…</a:t>
            </a:r>
            <a:endParaRPr lang="zh-CN" altLang="en-US" b="1" dirty="0"/>
          </a:p>
        </p:txBody>
      </p:sp>
    </p:spTree>
    <p:extLst>
      <p:ext uri="{BB962C8B-B14F-4D97-AF65-F5344CB8AC3E}">
        <p14:creationId xmlns:p14="http://schemas.microsoft.com/office/powerpoint/2010/main" val="41988613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2020-11-27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内容占位符 2"/>
          <p:cNvSpPr>
            <a:spLocks noGrp="1"/>
          </p:cNvSpPr>
          <p:nvPr>
            <p:ph idx="1"/>
          </p:nvPr>
        </p:nvSpPr>
        <p:spPr/>
        <p:txBody>
          <a:bodyPr>
            <a:normAutofit/>
          </a:bodyPr>
          <a:lstStyle/>
          <a:p>
            <a:pPr marL="342900" lvl="1" indent="-342900" algn="l">
              <a:lnSpc>
                <a:spcPct val="11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There </a:t>
            </a:r>
            <a:r>
              <a:rPr lang="en-US" altLang="zh-CN" sz="2400" dirty="0">
                <a:latin typeface="微软雅黑" panose="020B0503020204020204" pitchFamily="34" charset="-122"/>
                <a:ea typeface="微软雅黑" panose="020B0503020204020204" pitchFamily="34" charset="-122"/>
                <a:cs typeface="Times New Roman" pitchFamily="18" charset="0"/>
              </a:rPr>
              <a:t>are 13 pointers in the file’s FCB. </a:t>
            </a:r>
            <a:r>
              <a:rPr lang="en-US" altLang="zh-CN" sz="2400" dirty="0">
                <a:latin typeface="微软雅黑" panose="020B0503020204020204" pitchFamily="34" charset="-122"/>
                <a:ea typeface="微软雅黑" panose="020B0503020204020204" pitchFamily="34" charset="-122"/>
                <a:cs typeface="Times New Roman" pitchFamily="18" charset="0"/>
              </a:rPr>
              <a:t>Each pointer (disk address) requires 2 bytes. </a:t>
            </a:r>
          </a:p>
          <a:p>
            <a:pPr marL="342900" lvl="1" indent="-342900" algn="l">
              <a:lnSpc>
                <a:spcPct val="110000"/>
              </a:lnSpc>
              <a:spcBef>
                <a:spcPts val="600"/>
              </a:spcBef>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cs typeface="Times New Roman" pitchFamily="18" charset="0"/>
              </a:rPr>
              <a:t>The </a:t>
            </a:r>
            <a:r>
              <a:rPr lang="en-US" altLang="zh-CN" sz="2400" dirty="0">
                <a:latin typeface="微软雅黑" panose="020B0503020204020204" pitchFamily="34" charset="-122"/>
                <a:ea typeface="微软雅黑" panose="020B0503020204020204" pitchFamily="34" charset="-122"/>
                <a:cs typeface="Times New Roman" pitchFamily="18" charset="0"/>
              </a:rPr>
              <a:t>first 10 of these pointers </a:t>
            </a:r>
            <a:r>
              <a:rPr lang="en-US" altLang="zh-CN" sz="2400" dirty="0">
                <a:latin typeface="微软雅黑" panose="020B0503020204020204" pitchFamily="34" charset="-122"/>
                <a:ea typeface="微软雅黑" panose="020B0503020204020204" pitchFamily="34" charset="-122"/>
                <a:cs typeface="Times New Roman" pitchFamily="18" charset="0"/>
              </a:rPr>
              <a:t>directly point </a:t>
            </a:r>
            <a:r>
              <a:rPr lang="en-US" altLang="zh-CN" sz="2400" dirty="0">
                <a:latin typeface="微软雅黑" panose="020B0503020204020204" pitchFamily="34" charset="-122"/>
                <a:ea typeface="微软雅黑" panose="020B0503020204020204" pitchFamily="34" charset="-122"/>
                <a:cs typeface="Times New Roman" pitchFamily="18" charset="0"/>
              </a:rPr>
              <a:t>to </a:t>
            </a:r>
            <a:r>
              <a:rPr lang="en-US" altLang="zh-CN" sz="2400" dirty="0">
                <a:latin typeface="微软雅黑" panose="020B0503020204020204" pitchFamily="34" charset="-122"/>
                <a:ea typeface="微软雅黑" panose="020B0503020204020204" pitchFamily="34" charset="-122"/>
                <a:cs typeface="Times New Roman" pitchFamily="18" charset="0"/>
              </a:rPr>
              <a:t>data blocks of files</a:t>
            </a:r>
          </a:p>
          <a:p>
            <a:pPr marL="342900" lvl="1" indent="-342900" algn="l">
              <a:lnSpc>
                <a:spcPct val="110000"/>
              </a:lnSpc>
              <a:spcBef>
                <a:spcPts val="600"/>
              </a:spcBef>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cs typeface="Times New Roman" pitchFamily="18" charset="0"/>
              </a:rPr>
              <a:t>The </a:t>
            </a:r>
            <a:r>
              <a:rPr lang="en-US" altLang="zh-CN" sz="2400" dirty="0">
                <a:latin typeface="微软雅黑" panose="020B0503020204020204" pitchFamily="34" charset="-122"/>
                <a:ea typeface="微软雅黑" panose="020B0503020204020204" pitchFamily="34" charset="-122"/>
                <a:cs typeface="Times New Roman" pitchFamily="18" charset="0"/>
              </a:rPr>
              <a:t>next three pointers point to indirect </a:t>
            </a:r>
            <a:r>
              <a:rPr lang="en-US" altLang="zh-CN" sz="2400" dirty="0">
                <a:latin typeface="微软雅黑" panose="020B0503020204020204" pitchFamily="34" charset="-122"/>
                <a:ea typeface="微软雅黑" panose="020B0503020204020204" pitchFamily="34" charset="-122"/>
                <a:cs typeface="Times New Roman" pitchFamily="18" charset="0"/>
              </a:rPr>
              <a:t>index blocks, and among </a:t>
            </a:r>
            <a:r>
              <a:rPr lang="en-US" altLang="zh-CN" sz="2400" dirty="0">
                <a:latin typeface="微软雅黑" panose="020B0503020204020204" pitchFamily="34" charset="-122"/>
                <a:ea typeface="微软雅黑" panose="020B0503020204020204" pitchFamily="34" charset="-122"/>
                <a:cs typeface="Times New Roman" pitchFamily="18" charset="0"/>
              </a:rPr>
              <a:t>these three pointers, </a:t>
            </a: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cs typeface="Times New Roman" pitchFamily="18" charset="0"/>
              </a:rPr>
              <a:t>the </a:t>
            </a:r>
            <a:r>
              <a:rPr lang="en-US" altLang="zh-CN" sz="2400" dirty="0">
                <a:latin typeface="微软雅黑" panose="020B0503020204020204" pitchFamily="34" charset="-122"/>
                <a:ea typeface="微软雅黑" panose="020B0503020204020204" pitchFamily="34" charset="-122"/>
                <a:cs typeface="Times New Roman" pitchFamily="18" charset="0"/>
              </a:rPr>
              <a:t>first points to a single indirect block, which is an index block containing the addresses of data blocks; </a:t>
            </a: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cs typeface="Times New Roman" pitchFamily="18" charset="0"/>
              </a:rPr>
              <a:t>the </a:t>
            </a:r>
            <a:r>
              <a:rPr lang="en-US" altLang="zh-CN" sz="2400" dirty="0">
                <a:latin typeface="微软雅黑" panose="020B0503020204020204" pitchFamily="34" charset="-122"/>
                <a:ea typeface="微软雅黑" panose="020B0503020204020204" pitchFamily="34" charset="-122"/>
                <a:cs typeface="Times New Roman" pitchFamily="18" charset="0"/>
              </a:rPr>
              <a:t>second points to a double indirect block, which contains the address of index blocks, and these index blocks contain the addresses of data blocks; </a:t>
            </a: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cs typeface="Times New Roman" pitchFamily="18" charset="0"/>
              </a:rPr>
              <a:t>the </a:t>
            </a:r>
            <a:r>
              <a:rPr lang="en-US" altLang="zh-CN" sz="2400" dirty="0">
                <a:latin typeface="微软雅黑" panose="020B0503020204020204" pitchFamily="34" charset="-122"/>
                <a:ea typeface="微软雅黑" panose="020B0503020204020204" pitchFamily="34" charset="-122"/>
                <a:cs typeface="Times New Roman" pitchFamily="18" charset="0"/>
              </a:rPr>
              <a:t>last pointer contains the address of a triple indirect block.</a:t>
            </a:r>
            <a:endParaRPr lang="zh-CN" altLang="zh-CN" sz="2400" dirty="0">
              <a:latin typeface="微软雅黑" panose="020B0503020204020204" pitchFamily="34" charset="-122"/>
              <a:ea typeface="微软雅黑" panose="020B0503020204020204" pitchFamily="34" charset="-122"/>
              <a:cs typeface="Times New Roman" pitchFamily="18" charset="0"/>
            </a:endParaRPr>
          </a:p>
          <a:p>
            <a:endParaRPr lang="zh-CN" alt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9220244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342900" lvl="1" indent="-342900" algn="l">
              <a:lnSpc>
                <a:spcPct val="11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Questions</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(1) Calculate </a:t>
            </a:r>
            <a:r>
              <a:rPr lang="en-US" altLang="zh-CN" sz="2400" dirty="0">
                <a:latin typeface="微软雅黑" panose="020B0503020204020204" pitchFamily="34" charset="-122"/>
                <a:ea typeface="微软雅黑" panose="020B0503020204020204" pitchFamily="34" charset="-122"/>
                <a:cs typeface="Times New Roman" pitchFamily="18" charset="0"/>
              </a:rPr>
              <a:t>the maximum size of the file that can be accessed only through the direct index in </a:t>
            </a:r>
            <a:r>
              <a:rPr lang="en-US" altLang="zh-CN" sz="2400" dirty="0" smtClean="0">
                <a:latin typeface="微软雅黑" panose="020B0503020204020204" pitchFamily="34" charset="-122"/>
                <a:ea typeface="微软雅黑" panose="020B0503020204020204" pitchFamily="34" charset="-122"/>
                <a:cs typeface="Times New Roman" pitchFamily="18" charset="0"/>
              </a:rPr>
              <a:t>FCB</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a:t>
            </a:r>
            <a:r>
              <a:rPr lang="en-US" altLang="zh-CN" sz="2400" dirty="0">
                <a:latin typeface="微软雅黑" panose="020B0503020204020204" pitchFamily="34" charset="-122"/>
                <a:ea typeface="微软雅黑" panose="020B0503020204020204" pitchFamily="34" charset="-122"/>
                <a:cs typeface="Times New Roman" pitchFamily="18" charset="0"/>
              </a:rPr>
              <a:t>2) Calculate the maximum address space accessible through the </a:t>
            </a:r>
            <a:r>
              <a:rPr lang="en-US" altLang="zh-CN" sz="2400" dirty="0" smtClean="0">
                <a:latin typeface="微软雅黑" panose="020B0503020204020204" pitchFamily="34" charset="-122"/>
                <a:ea typeface="微软雅黑" panose="020B0503020204020204" pitchFamily="34" charset="-122"/>
                <a:cs typeface="Times New Roman" pitchFamily="18" charset="0"/>
              </a:rPr>
              <a:t>FCB</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a:t>
            </a:r>
            <a:r>
              <a:rPr lang="en-US" altLang="zh-CN" sz="2400" dirty="0">
                <a:latin typeface="微软雅黑" panose="020B0503020204020204" pitchFamily="34" charset="-122"/>
                <a:ea typeface="微软雅黑" panose="020B0503020204020204" pitchFamily="34" charset="-122"/>
                <a:cs typeface="Times New Roman" pitchFamily="18" charset="0"/>
              </a:rPr>
              <a:t>3) Suppose the directory tree of the file system is shown in Figure </a:t>
            </a:r>
            <a:r>
              <a:rPr lang="en-US" altLang="zh-CN" sz="2400" dirty="0" smtClean="0">
                <a:latin typeface="微软雅黑" panose="020B0503020204020204" pitchFamily="34" charset="-122"/>
                <a:ea typeface="微软雅黑" panose="020B0503020204020204" pitchFamily="34" charset="-122"/>
                <a:cs typeface="Times New Roman" pitchFamily="18" charset="0"/>
              </a:rPr>
              <a:t>3</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lvl="1">
              <a:lnSpc>
                <a:spcPct val="110000"/>
              </a:lnSpc>
              <a:spcBef>
                <a:spcPts val="600"/>
              </a:spcBef>
              <a:buClr>
                <a:srgbClr val="FF0000"/>
              </a:buClr>
              <a:buSzPct val="80000"/>
            </a:pP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smtClean="0">
                <a:latin typeface="微软雅黑" panose="020B0503020204020204" pitchFamily="34" charset="-122"/>
                <a:ea typeface="微软雅黑" panose="020B0503020204020204" pitchFamily="34" charset="-122"/>
                <a:cs typeface="Times New Roman" pitchFamily="18" charset="0"/>
              </a:rPr>
              <a:t>     Now</a:t>
            </a:r>
            <a:r>
              <a:rPr lang="en-US" altLang="zh-CN" sz="2400" dirty="0">
                <a:latin typeface="微软雅黑" panose="020B0503020204020204" pitchFamily="34" charset="-122"/>
                <a:ea typeface="微软雅黑" panose="020B0503020204020204" pitchFamily="34" charset="-122"/>
                <a:cs typeface="Times New Roman" pitchFamily="18" charset="0"/>
              </a:rPr>
              <a:t>, we want to read the content at the </a:t>
            </a:r>
            <a:r>
              <a:rPr lang="en-US" altLang="zh-CN" sz="2400" dirty="0">
                <a:solidFill>
                  <a:srgbClr val="FF0000"/>
                </a:solidFill>
                <a:latin typeface="微软雅黑" panose="020B0503020204020204" pitchFamily="34" charset="-122"/>
                <a:ea typeface="微软雅黑" panose="020B0503020204020204" pitchFamily="34" charset="-122"/>
                <a:cs typeface="Times New Roman" pitchFamily="18" charset="0"/>
              </a:rPr>
              <a:t>10240th byte in file M </a:t>
            </a:r>
            <a:r>
              <a:rPr lang="en-US" altLang="zh-CN" sz="2400" dirty="0">
                <a:latin typeface="微软雅黑" panose="020B0503020204020204" pitchFamily="34" charset="-122"/>
                <a:ea typeface="微软雅黑" panose="020B0503020204020204" pitchFamily="34" charset="-122"/>
                <a:cs typeface="Times New Roman" pitchFamily="18" charset="0"/>
              </a:rPr>
              <a:t>into memory, how many and which disk blocks must be read into memory?</a:t>
            </a:r>
            <a:endParaRPr lang="zh-CN" altLang="zh-CN" sz="2400" dirty="0">
              <a:latin typeface="微软雅黑" panose="020B0503020204020204" pitchFamily="34" charset="-122"/>
              <a:ea typeface="微软雅黑" panose="020B0503020204020204" pitchFamily="34" charset="-122"/>
              <a:cs typeface="Times New Roman" pitchFamily="18" charset="0"/>
            </a:endParaRPr>
          </a:p>
          <a:p>
            <a:endParaRPr lang="zh-CN" altLang="en-US" dirty="0"/>
          </a:p>
        </p:txBody>
      </p:sp>
      <p:sp>
        <p:nvSpPr>
          <p:cNvPr id="3" name="标题 2"/>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2020-11-27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18</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22313495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lvl="1" indent="-342900" algn="l">
              <a:lnSpc>
                <a:spcPct val="10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(1</a:t>
            </a:r>
            <a:r>
              <a:rPr lang="en-US" altLang="zh-CN" sz="2400" dirty="0">
                <a:latin typeface="微软雅黑" panose="020B0503020204020204" pitchFamily="34" charset="-122"/>
                <a:ea typeface="微软雅黑" panose="020B0503020204020204" pitchFamily="34" charset="-122"/>
                <a:cs typeface="Times New Roman" pitchFamily="18" charset="0"/>
              </a:rPr>
              <a:t>) 512B*10  =  5120B  = 5 </a:t>
            </a:r>
            <a:r>
              <a:rPr lang="en-US" altLang="zh-CN" sz="2400" dirty="0" smtClean="0">
                <a:latin typeface="微软雅黑" panose="020B0503020204020204" pitchFamily="34" charset="-122"/>
                <a:ea typeface="微软雅黑" panose="020B0503020204020204" pitchFamily="34" charset="-122"/>
                <a:cs typeface="Times New Roman" pitchFamily="18" charset="0"/>
              </a:rPr>
              <a:t>KB</a:t>
            </a:r>
          </a:p>
          <a:p>
            <a:pPr marL="342900" lvl="1" indent="-342900" algn="l">
              <a:lnSpc>
                <a:spcPct val="10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 </a:t>
            </a:r>
            <a:r>
              <a:rPr lang="en-US" altLang="zh-CN" sz="2400" dirty="0">
                <a:latin typeface="微软雅黑" panose="020B0503020204020204" pitchFamily="34" charset="-122"/>
                <a:ea typeface="微软雅黑" panose="020B0503020204020204" pitchFamily="34" charset="-122"/>
                <a:cs typeface="Times New Roman" pitchFamily="18" charset="0"/>
              </a:rPr>
              <a:t>(</a:t>
            </a:r>
            <a:r>
              <a:rPr lang="en-US" altLang="zh-CN" sz="2400" dirty="0">
                <a:solidFill>
                  <a:srgbClr val="FF0000"/>
                </a:solidFill>
                <a:latin typeface="微软雅黑" panose="020B0503020204020204" pitchFamily="34" charset="-122"/>
                <a:ea typeface="微软雅黑" panose="020B0503020204020204" pitchFamily="34" charset="-122"/>
                <a:cs typeface="Times New Roman" pitchFamily="18" charset="0"/>
              </a:rPr>
              <a:t>10</a:t>
            </a:r>
            <a:r>
              <a:rPr lang="en-US" altLang="zh-CN" sz="2400" dirty="0">
                <a:latin typeface="微软雅黑" panose="020B0503020204020204" pitchFamily="34" charset="-122"/>
                <a:ea typeface="微软雅黑" panose="020B0503020204020204" pitchFamily="34" charset="-122"/>
                <a:cs typeface="Times New Roman" pitchFamily="18" charset="0"/>
              </a:rPr>
              <a:t>+256 + </a:t>
            </a:r>
            <a:r>
              <a:rPr lang="en-US" altLang="zh-CN" sz="2400" dirty="0">
                <a:solidFill>
                  <a:srgbClr val="FF0000"/>
                </a:solidFill>
                <a:latin typeface="微软雅黑" panose="020B0503020204020204" pitchFamily="34" charset="-122"/>
                <a:ea typeface="微软雅黑" panose="020B0503020204020204" pitchFamily="34" charset="-122"/>
                <a:cs typeface="Times New Roman" pitchFamily="18" charset="0"/>
              </a:rPr>
              <a:t>256</a:t>
            </a:r>
            <a:r>
              <a:rPr lang="en-US" altLang="zh-CN" sz="2400" dirty="0">
                <a:latin typeface="微软雅黑" panose="020B0503020204020204" pitchFamily="34" charset="-122"/>
                <a:ea typeface="微软雅黑" panose="020B0503020204020204" pitchFamily="34" charset="-122"/>
                <a:cs typeface="Times New Roman" pitchFamily="18" charset="0"/>
              </a:rPr>
              <a:t>*256 + 256*256*256) *</a:t>
            </a:r>
            <a:r>
              <a:rPr lang="en-US" altLang="zh-CN" sz="2400" dirty="0" smtClean="0">
                <a:latin typeface="微软雅黑" panose="020B0503020204020204" pitchFamily="34" charset="-122"/>
                <a:ea typeface="微软雅黑" panose="020B0503020204020204" pitchFamily="34" charset="-122"/>
                <a:cs typeface="Times New Roman" pitchFamily="18" charset="0"/>
              </a:rPr>
              <a:t>512B</a:t>
            </a:r>
          </a:p>
          <a:p>
            <a:pPr marL="342900" lvl="1" indent="-342900" algn="l">
              <a:lnSpc>
                <a:spcPct val="10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(3</a:t>
            </a:r>
            <a:r>
              <a:rPr lang="en-US" altLang="zh-CN" sz="2400" dirty="0">
                <a:latin typeface="微软雅黑" panose="020B0503020204020204" pitchFamily="34" charset="-122"/>
                <a:ea typeface="微软雅黑" panose="020B0503020204020204" pitchFamily="34" charset="-122"/>
                <a:cs typeface="Times New Roman" pitchFamily="18" charset="0"/>
              </a:rPr>
              <a:t>) </a:t>
            </a:r>
          </a:p>
          <a:p>
            <a:pPr marL="800100" lvl="1" indent="-342900">
              <a:lnSpc>
                <a:spcPct val="10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10240th</a:t>
            </a:r>
            <a:r>
              <a:rPr lang="en-US" altLang="zh-CN" sz="2400" dirty="0">
                <a:latin typeface="微软雅黑" panose="020B0503020204020204" pitchFamily="34" charset="-122"/>
                <a:ea typeface="微软雅黑" panose="020B0503020204020204" pitchFamily="34" charset="-122"/>
                <a:cs typeface="Times New Roman" pitchFamily="18" charset="0"/>
              </a:rPr>
              <a:t> byte</a:t>
            </a:r>
            <a:r>
              <a:rPr lang="zh-CN" altLang="en-US" sz="2400" dirty="0">
                <a:latin typeface="微软雅黑" panose="020B0503020204020204" pitchFamily="34" charset="-122"/>
                <a:ea typeface="微软雅黑" panose="020B0503020204020204" pitchFamily="34" charset="-122"/>
                <a:cs typeface="Times New Roman" pitchFamily="18" charset="0"/>
              </a:rPr>
              <a:t>位于</a:t>
            </a:r>
            <a:r>
              <a:rPr lang="en-US" altLang="zh-CN" sz="2400" dirty="0">
                <a:latin typeface="微软雅黑" panose="020B0503020204020204" pitchFamily="34" charset="-122"/>
                <a:ea typeface="微软雅黑" panose="020B0503020204020204" pitchFamily="34" charset="-122"/>
                <a:cs typeface="Times New Roman" pitchFamily="18" charset="0"/>
              </a:rPr>
              <a:t>M</a:t>
            </a:r>
            <a:r>
              <a:rPr lang="zh-CN" altLang="en-US" sz="2400" dirty="0">
                <a:latin typeface="微软雅黑" panose="020B0503020204020204" pitchFamily="34" charset="-122"/>
                <a:ea typeface="微软雅黑" panose="020B0503020204020204" pitchFamily="34" charset="-122"/>
                <a:cs typeface="Times New Roman" pitchFamily="18" charset="0"/>
              </a:rPr>
              <a:t>的第</a:t>
            </a:r>
            <a:r>
              <a:rPr lang="en-US" altLang="zh-CN" sz="2400" dirty="0">
                <a:latin typeface="微软雅黑" panose="020B0503020204020204" pitchFamily="34" charset="-122"/>
                <a:ea typeface="微软雅黑" panose="020B0503020204020204" pitchFamily="34" charset="-122"/>
                <a:cs typeface="Times New Roman" pitchFamily="18" charset="0"/>
              </a:rPr>
              <a:t>[10240/512]+1=21</a:t>
            </a:r>
            <a:r>
              <a:rPr lang="zh-CN" altLang="en-US" sz="2400" dirty="0">
                <a:latin typeface="微软雅黑" panose="020B0503020204020204" pitchFamily="34" charset="-122"/>
                <a:ea typeface="微软雅黑" panose="020B0503020204020204" pitchFamily="34" charset="-122"/>
                <a:cs typeface="Times New Roman" pitchFamily="18" charset="0"/>
              </a:rPr>
              <a:t>个</a:t>
            </a:r>
            <a:r>
              <a:rPr lang="en-US" altLang="zh-CN" sz="2400" dirty="0">
                <a:latin typeface="微软雅黑" panose="020B0503020204020204" pitchFamily="34" charset="-122"/>
                <a:ea typeface="微软雅黑" panose="020B0503020204020204" pitchFamily="34" charset="-122"/>
                <a:cs typeface="Times New Roman" pitchFamily="18" charset="0"/>
              </a:rPr>
              <a:t>block</a:t>
            </a:r>
            <a:r>
              <a:rPr lang="zh-CN" altLang="en-US" sz="2400" dirty="0" smtClean="0">
                <a:latin typeface="微软雅黑" panose="020B0503020204020204" pitchFamily="34" charset="-122"/>
                <a:ea typeface="微软雅黑" panose="020B0503020204020204" pitchFamily="34" charset="-122"/>
                <a:cs typeface="Times New Roman" pitchFamily="18" charset="0"/>
              </a:rPr>
              <a:t>中</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00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cs typeface="Times New Roman" pitchFamily="18" charset="0"/>
              </a:rPr>
              <a:t>根据</a:t>
            </a:r>
            <a:r>
              <a:rPr lang="zh-CN" altLang="en-US" sz="2400" dirty="0">
                <a:latin typeface="微软雅黑" panose="020B0503020204020204" pitchFamily="34" charset="-122"/>
                <a:ea typeface="微软雅黑" panose="020B0503020204020204" pitchFamily="34" charset="-122"/>
                <a:cs typeface="Times New Roman" pitchFamily="18" charset="0"/>
              </a:rPr>
              <a:t>索引结构，第</a:t>
            </a:r>
            <a:r>
              <a:rPr lang="en-US" altLang="zh-CN" sz="2400" dirty="0">
                <a:latin typeface="微软雅黑" panose="020B0503020204020204" pitchFamily="34" charset="-122"/>
                <a:ea typeface="微软雅黑" panose="020B0503020204020204" pitchFamily="34" charset="-122"/>
                <a:cs typeface="Times New Roman" pitchFamily="18" charset="0"/>
              </a:rPr>
              <a:t>10240th bytes</a:t>
            </a:r>
            <a:r>
              <a:rPr lang="zh-CN" altLang="en-US" sz="2400" dirty="0">
                <a:latin typeface="微软雅黑" panose="020B0503020204020204" pitchFamily="34" charset="-122"/>
                <a:ea typeface="微软雅黑" panose="020B0503020204020204" pitchFamily="34" charset="-122"/>
                <a:cs typeface="Times New Roman" pitchFamily="18" charset="0"/>
              </a:rPr>
              <a:t>所在的第</a:t>
            </a:r>
            <a:r>
              <a:rPr lang="en-US" altLang="zh-CN" sz="2400" dirty="0">
                <a:latin typeface="微软雅黑" panose="020B0503020204020204" pitchFamily="34" charset="-122"/>
                <a:ea typeface="微软雅黑" panose="020B0503020204020204" pitchFamily="34" charset="-122"/>
                <a:cs typeface="Times New Roman" pitchFamily="18" charset="0"/>
              </a:rPr>
              <a:t>21 block</a:t>
            </a:r>
            <a:r>
              <a:rPr lang="zh-CN" altLang="en-US" sz="2400" dirty="0">
                <a:latin typeface="微软雅黑" panose="020B0503020204020204" pitchFamily="34" charset="-122"/>
                <a:ea typeface="微软雅黑" panose="020B0503020204020204" pitchFamily="34" charset="-122"/>
                <a:cs typeface="Times New Roman" pitchFamily="18" charset="0"/>
              </a:rPr>
              <a:t>由一级间接索引</a:t>
            </a:r>
            <a:r>
              <a:rPr lang="zh-CN" altLang="en-US" sz="2400" dirty="0" smtClean="0">
                <a:latin typeface="微软雅黑" panose="020B0503020204020204" pitchFamily="34" charset="-122"/>
                <a:ea typeface="微软雅黑" panose="020B0503020204020204" pitchFamily="34" charset="-122"/>
                <a:cs typeface="Times New Roman" pitchFamily="18" charset="0"/>
              </a:rPr>
              <a:t>组织</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00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cs typeface="Times New Roman" pitchFamily="18" charset="0"/>
              </a:rPr>
              <a:t>由于</a:t>
            </a:r>
            <a:r>
              <a:rPr lang="en-US" altLang="zh-CN" sz="2400" dirty="0">
                <a:latin typeface="微软雅黑" panose="020B0503020204020204" pitchFamily="34" charset="-122"/>
                <a:ea typeface="微软雅黑" panose="020B0503020204020204" pitchFamily="34" charset="-122"/>
                <a:cs typeface="Times New Roman" pitchFamily="18" charset="0"/>
              </a:rPr>
              <a:t>root</a:t>
            </a:r>
            <a:r>
              <a:rPr lang="zh-CN" altLang="en-US" sz="2400" dirty="0">
                <a:latin typeface="微软雅黑" panose="020B0503020204020204" pitchFamily="34" charset="-122"/>
                <a:ea typeface="微软雅黑" panose="020B0503020204020204" pitchFamily="34" charset="-122"/>
                <a:cs typeface="Times New Roman" pitchFamily="18" charset="0"/>
              </a:rPr>
              <a:t>目录已经在内存中，从根目录依次读取目录</a:t>
            </a:r>
            <a:r>
              <a:rPr lang="en-US" altLang="zh-CN" sz="2400" dirty="0">
                <a:latin typeface="微软雅黑" panose="020B0503020204020204" pitchFamily="34" charset="-122"/>
                <a:ea typeface="微软雅黑" panose="020B0503020204020204" pitchFamily="34" charset="-122"/>
                <a:cs typeface="Times New Roman" pitchFamily="18" charset="0"/>
              </a:rPr>
              <a:t>C</a:t>
            </a:r>
            <a:r>
              <a:rPr lang="zh-CN" altLang="en-US" sz="2400" dirty="0">
                <a:latin typeface="微软雅黑" panose="020B0503020204020204" pitchFamily="34" charset="-122"/>
                <a:ea typeface="微软雅黑" panose="020B0503020204020204" pitchFamily="34" charset="-122"/>
                <a:cs typeface="Times New Roman" pitchFamily="18" charset="0"/>
              </a:rPr>
              <a:t>、</a:t>
            </a:r>
            <a:r>
              <a:rPr lang="en-US" altLang="zh-CN" sz="2400" dirty="0">
                <a:latin typeface="微软雅黑" panose="020B0503020204020204" pitchFamily="34" charset="-122"/>
                <a:ea typeface="微软雅黑" panose="020B0503020204020204" pitchFamily="34" charset="-122"/>
                <a:cs typeface="Times New Roman" pitchFamily="18" charset="0"/>
              </a:rPr>
              <a:t>D</a:t>
            </a:r>
            <a:r>
              <a:rPr lang="zh-CN" altLang="en-US" sz="2400" dirty="0">
                <a:latin typeface="微软雅黑" panose="020B0503020204020204" pitchFamily="34" charset="-122"/>
                <a:ea typeface="微软雅黑" panose="020B0503020204020204" pitchFamily="34" charset="-122"/>
                <a:cs typeface="Times New Roman" pitchFamily="18" charset="0"/>
              </a:rPr>
              <a:t>和</a:t>
            </a:r>
            <a:r>
              <a:rPr lang="en-US" altLang="zh-CN" sz="2400" dirty="0">
                <a:latin typeface="微软雅黑" panose="020B0503020204020204" pitchFamily="34" charset="-122"/>
                <a:ea typeface="微软雅黑" panose="020B0503020204020204" pitchFamily="34" charset="-122"/>
                <a:cs typeface="Times New Roman" pitchFamily="18" charset="0"/>
              </a:rPr>
              <a:t>M</a:t>
            </a:r>
            <a:r>
              <a:rPr lang="zh-CN" altLang="en-US" sz="2400" dirty="0">
                <a:latin typeface="微软雅黑" panose="020B0503020204020204" pitchFamily="34" charset="-122"/>
                <a:ea typeface="微软雅黑" panose="020B0503020204020204" pitchFamily="34" charset="-122"/>
                <a:cs typeface="Times New Roman" pitchFamily="18" charset="0"/>
              </a:rPr>
              <a:t>所在</a:t>
            </a:r>
            <a:r>
              <a:rPr lang="en-US" altLang="zh-CN" sz="2400" dirty="0">
                <a:latin typeface="微软雅黑" panose="020B0503020204020204" pitchFamily="34" charset="-122"/>
                <a:ea typeface="微软雅黑" panose="020B0503020204020204" pitchFamily="34" charset="-122"/>
                <a:cs typeface="Times New Roman" pitchFamily="18" charset="0"/>
              </a:rPr>
              <a:t>block</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r>
              <a:rPr lang="zh-CN" altLang="en-US" sz="2400" dirty="0">
                <a:latin typeface="微软雅黑" panose="020B0503020204020204" pitchFamily="34" charset="-122"/>
                <a:ea typeface="微软雅黑" panose="020B0503020204020204" pitchFamily="34" charset="-122"/>
                <a:cs typeface="Times New Roman" pitchFamily="18" charset="0"/>
              </a:rPr>
              <a:t>再</a:t>
            </a:r>
            <a:r>
              <a:rPr lang="zh-CN" altLang="en-US" sz="2400" dirty="0" smtClean="0">
                <a:latin typeface="微软雅黑" panose="020B0503020204020204" pitchFamily="34" charset="-122"/>
                <a:ea typeface="微软雅黑" panose="020B0503020204020204" pitchFamily="34" charset="-122"/>
                <a:cs typeface="Times New Roman" pitchFamily="18" charset="0"/>
              </a:rPr>
              <a:t>从</a:t>
            </a:r>
            <a:r>
              <a:rPr lang="en-US" altLang="zh-CN" sz="2400" dirty="0" smtClean="0">
                <a:latin typeface="微软雅黑" panose="020B0503020204020204" pitchFamily="34" charset="-122"/>
                <a:ea typeface="微软雅黑" panose="020B0503020204020204" pitchFamily="34" charset="-122"/>
                <a:cs typeface="Times New Roman" pitchFamily="18" charset="0"/>
              </a:rPr>
              <a:t>M</a:t>
            </a:r>
            <a:r>
              <a:rPr lang="zh-CN" altLang="en-US" sz="2400" dirty="0">
                <a:latin typeface="微软雅黑" panose="020B0503020204020204" pitchFamily="34" charset="-122"/>
                <a:ea typeface="微软雅黑" panose="020B0503020204020204" pitchFamily="34" charset="-122"/>
                <a:cs typeface="Times New Roman" pitchFamily="18" charset="0"/>
              </a:rPr>
              <a:t>所在的</a:t>
            </a:r>
            <a:r>
              <a:rPr lang="en-US" altLang="zh-CN" sz="2400" dirty="0">
                <a:latin typeface="微软雅黑" panose="020B0503020204020204" pitchFamily="34" charset="-122"/>
                <a:ea typeface="微软雅黑" panose="020B0503020204020204" pitchFamily="34" charset="-122"/>
                <a:cs typeface="Times New Roman" pitchFamily="18" charset="0"/>
              </a:rPr>
              <a:t>block</a:t>
            </a:r>
            <a:r>
              <a:rPr lang="zh-CN" altLang="en-US" sz="2400" dirty="0">
                <a:latin typeface="微软雅黑" panose="020B0503020204020204" pitchFamily="34" charset="-122"/>
                <a:ea typeface="微软雅黑" panose="020B0503020204020204" pitchFamily="34" charset="-122"/>
                <a:cs typeface="Times New Roman" pitchFamily="18" charset="0"/>
              </a:rPr>
              <a:t>中取出文件</a:t>
            </a:r>
            <a:r>
              <a:rPr lang="en-US" altLang="zh-CN" sz="2400" dirty="0">
                <a:latin typeface="微软雅黑" panose="020B0503020204020204" pitchFamily="34" charset="-122"/>
                <a:ea typeface="微软雅黑" panose="020B0503020204020204" pitchFamily="34" charset="-122"/>
                <a:cs typeface="Times New Roman" pitchFamily="18" charset="0"/>
              </a:rPr>
              <a:t> FCB</a:t>
            </a:r>
            <a:r>
              <a:rPr lang="zh-CN" altLang="en-US" sz="2400" dirty="0">
                <a:latin typeface="微软雅黑" panose="020B0503020204020204" pitchFamily="34" charset="-122"/>
                <a:ea typeface="微软雅黑" panose="020B0503020204020204" pitchFamily="34" charset="-122"/>
                <a:cs typeface="Times New Roman" pitchFamily="18" charset="0"/>
              </a:rPr>
              <a:t>，由</a:t>
            </a:r>
            <a:r>
              <a:rPr lang="en-US" altLang="zh-CN" sz="2400" dirty="0">
                <a:latin typeface="微软雅黑" panose="020B0503020204020204" pitchFamily="34" charset="-122"/>
                <a:ea typeface="微软雅黑" panose="020B0503020204020204" pitchFamily="34" charset="-122"/>
                <a:cs typeface="Times New Roman" pitchFamily="18" charset="0"/>
              </a:rPr>
              <a:t>FCB</a:t>
            </a:r>
            <a:r>
              <a:rPr lang="zh-CN" altLang="en-US" sz="2400" dirty="0">
                <a:latin typeface="微软雅黑" panose="020B0503020204020204" pitchFamily="34" charset="-122"/>
                <a:ea typeface="微软雅黑" panose="020B0503020204020204" pitchFamily="34" charset="-122"/>
                <a:cs typeface="Times New Roman" pitchFamily="18" charset="0"/>
              </a:rPr>
              <a:t>读取一级文件索引</a:t>
            </a:r>
            <a:r>
              <a:rPr lang="en-US" altLang="zh-CN" sz="2400" dirty="0">
                <a:latin typeface="微软雅黑" panose="020B0503020204020204" pitchFamily="34" charset="-122"/>
                <a:ea typeface="微软雅黑" panose="020B0503020204020204" pitchFamily="34" charset="-122"/>
                <a:cs typeface="Times New Roman" pitchFamily="18" charset="0"/>
              </a:rPr>
              <a:t>block</a:t>
            </a:r>
            <a:r>
              <a:rPr lang="zh-CN" altLang="en-US" sz="2400" dirty="0">
                <a:latin typeface="微软雅黑" panose="020B0503020204020204" pitchFamily="34" charset="-122"/>
                <a:ea typeface="微软雅黑" panose="020B0503020204020204" pitchFamily="34" charset="-122"/>
                <a:cs typeface="Times New Roman" pitchFamily="18" charset="0"/>
              </a:rPr>
              <a:t>，之后再读取第</a:t>
            </a:r>
            <a:r>
              <a:rPr lang="en-US" altLang="zh-CN" sz="2400" dirty="0">
                <a:latin typeface="微软雅黑" panose="020B0503020204020204" pitchFamily="34" charset="-122"/>
                <a:ea typeface="微软雅黑" panose="020B0503020204020204" pitchFamily="34" charset="-122"/>
                <a:cs typeface="Times New Roman" pitchFamily="18" charset="0"/>
              </a:rPr>
              <a:t>21</a:t>
            </a:r>
            <a:r>
              <a:rPr lang="zh-CN" altLang="en-US" sz="2400" dirty="0">
                <a:latin typeface="微软雅黑" panose="020B0503020204020204" pitchFamily="34" charset="-122"/>
                <a:ea typeface="微软雅黑" panose="020B0503020204020204" pitchFamily="34" charset="-122"/>
                <a:cs typeface="Times New Roman" pitchFamily="18" charset="0"/>
              </a:rPr>
              <a:t>个数据块</a:t>
            </a:r>
            <a:r>
              <a:rPr lang="en-US" altLang="zh-CN" sz="2400" dirty="0">
                <a:latin typeface="微软雅黑" panose="020B0503020204020204" pitchFamily="34" charset="-122"/>
                <a:ea typeface="微软雅黑" panose="020B0503020204020204" pitchFamily="34" charset="-122"/>
                <a:cs typeface="Times New Roman" pitchFamily="18" charset="0"/>
              </a:rPr>
              <a:t> </a:t>
            </a:r>
          </a:p>
          <a:p>
            <a:pPr lvl="1">
              <a:lnSpc>
                <a:spcPct val="100000"/>
              </a:lnSpc>
            </a:pP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lvl="1">
              <a:lnSpc>
                <a:spcPct val="100000"/>
              </a:lnSpc>
            </a:pPr>
            <a:r>
              <a:rPr lang="en-US" altLang="zh-CN" sz="2400" dirty="0">
                <a:latin typeface="微软雅黑" panose="020B0503020204020204" pitchFamily="34" charset="-122"/>
                <a:ea typeface="微软雅黑" panose="020B0503020204020204" pitchFamily="34" charset="-122"/>
                <a:cs typeface="Times New Roman" pitchFamily="18" charset="0"/>
              </a:rPr>
              <a:t>1(</a:t>
            </a:r>
            <a:r>
              <a:rPr lang="zh-CN" altLang="en-US" sz="2400" dirty="0">
                <a:latin typeface="微软雅黑" panose="020B0503020204020204" pitchFamily="34" charset="-122"/>
                <a:ea typeface="微软雅黑" panose="020B0503020204020204" pitchFamily="34" charset="-122"/>
                <a:cs typeface="Times New Roman" pitchFamily="18" charset="0"/>
              </a:rPr>
              <a:t>读目录</a:t>
            </a:r>
            <a:r>
              <a:rPr lang="en-US" altLang="zh-CN" sz="2400" dirty="0">
                <a:latin typeface="微软雅黑" panose="020B0503020204020204" pitchFamily="34" charset="-122"/>
                <a:ea typeface="微软雅黑" panose="020B0503020204020204" pitchFamily="34" charset="-122"/>
                <a:cs typeface="Times New Roman" pitchFamily="18" charset="0"/>
              </a:rPr>
              <a:t>C) + 1(</a:t>
            </a:r>
            <a:r>
              <a:rPr lang="zh-CN" altLang="en-US" sz="2400" dirty="0">
                <a:latin typeface="微软雅黑" panose="020B0503020204020204" pitchFamily="34" charset="-122"/>
                <a:ea typeface="微软雅黑" panose="020B0503020204020204" pitchFamily="34" charset="-122"/>
                <a:cs typeface="Times New Roman" pitchFamily="18" charset="0"/>
              </a:rPr>
              <a:t>读目录</a:t>
            </a:r>
            <a:r>
              <a:rPr lang="en-US" altLang="zh-CN" sz="2400" dirty="0">
                <a:latin typeface="微软雅黑" panose="020B0503020204020204" pitchFamily="34" charset="-122"/>
                <a:ea typeface="微软雅黑" panose="020B0503020204020204" pitchFamily="34" charset="-122"/>
                <a:cs typeface="Times New Roman" pitchFamily="18" charset="0"/>
              </a:rPr>
              <a:t>B)  +  1(</a:t>
            </a:r>
            <a:r>
              <a:rPr lang="zh-CN" altLang="en-US" sz="2400" dirty="0">
                <a:latin typeface="微软雅黑" panose="020B0503020204020204" pitchFamily="34" charset="-122"/>
                <a:ea typeface="微软雅黑" panose="020B0503020204020204" pitchFamily="34" charset="-122"/>
                <a:cs typeface="Times New Roman" pitchFamily="18" charset="0"/>
              </a:rPr>
              <a:t>读</a:t>
            </a:r>
            <a:r>
              <a:rPr lang="en-US" altLang="zh-CN" sz="2400" dirty="0">
                <a:latin typeface="微软雅黑" panose="020B0503020204020204" pitchFamily="34" charset="-122"/>
                <a:ea typeface="微软雅黑" panose="020B0503020204020204" pitchFamily="34" charset="-122"/>
                <a:cs typeface="Times New Roman" pitchFamily="18" charset="0"/>
              </a:rPr>
              <a:t>M</a:t>
            </a:r>
            <a:r>
              <a:rPr lang="zh-CN" altLang="zh-CN" sz="2400" dirty="0">
                <a:latin typeface="微软雅黑" panose="020B0503020204020204" pitchFamily="34" charset="-122"/>
                <a:ea typeface="微软雅黑" panose="020B0503020204020204" pitchFamily="34" charset="-122"/>
                <a:cs typeface="Times New Roman" pitchFamily="18" charset="0"/>
              </a:rPr>
              <a:t>的</a:t>
            </a:r>
            <a:r>
              <a:rPr lang="en-US" altLang="zh-CN" sz="2400" dirty="0">
                <a:latin typeface="微软雅黑" panose="020B0503020204020204" pitchFamily="34" charset="-122"/>
                <a:ea typeface="微软雅黑" panose="020B0503020204020204" pitchFamily="34" charset="-122"/>
                <a:cs typeface="Times New Roman" pitchFamily="18" charset="0"/>
              </a:rPr>
              <a:t>FCB) </a:t>
            </a:r>
          </a:p>
          <a:p>
            <a:pPr>
              <a:lnSpc>
                <a:spcPct val="100000"/>
              </a:lnSpc>
            </a:pPr>
            <a:r>
              <a:rPr lang="en-US" altLang="zh-CN" sz="2400" dirty="0">
                <a:latin typeface="微软雅黑" panose="020B0503020204020204" pitchFamily="34" charset="-122"/>
                <a:ea typeface="微软雅黑" panose="020B0503020204020204" pitchFamily="34" charset="-122"/>
                <a:cs typeface="Times New Roman" pitchFamily="18" charset="0"/>
              </a:rPr>
              <a:t>   +  1(</a:t>
            </a:r>
            <a:r>
              <a:rPr lang="zh-CN" altLang="en-US" sz="2400" dirty="0">
                <a:latin typeface="微软雅黑" panose="020B0503020204020204" pitchFamily="34" charset="-122"/>
                <a:ea typeface="微软雅黑" panose="020B0503020204020204" pitchFamily="34" charset="-122"/>
                <a:cs typeface="Times New Roman" pitchFamily="18" charset="0"/>
              </a:rPr>
              <a:t>读一级</a:t>
            </a:r>
            <a:r>
              <a:rPr lang="en-US" altLang="zh-CN" sz="2400" dirty="0">
                <a:latin typeface="微软雅黑" panose="020B0503020204020204" pitchFamily="34" charset="-122"/>
                <a:ea typeface="微软雅黑" panose="020B0503020204020204" pitchFamily="34" charset="-122"/>
                <a:cs typeface="Times New Roman" pitchFamily="18" charset="0"/>
              </a:rPr>
              <a:t>index block)  +   1(</a:t>
            </a:r>
            <a:r>
              <a:rPr lang="zh-CN" altLang="en-US" sz="2400" dirty="0">
                <a:latin typeface="微软雅黑" panose="020B0503020204020204" pitchFamily="34" charset="-122"/>
                <a:ea typeface="微软雅黑" panose="020B0503020204020204" pitchFamily="34" charset="-122"/>
                <a:cs typeface="Times New Roman" pitchFamily="18" charset="0"/>
              </a:rPr>
              <a:t>读</a:t>
            </a:r>
            <a:r>
              <a:rPr lang="en-US" altLang="zh-CN" sz="2400" dirty="0">
                <a:latin typeface="微软雅黑" panose="020B0503020204020204" pitchFamily="34" charset="-122"/>
                <a:ea typeface="微软雅黑" panose="020B0503020204020204" pitchFamily="34" charset="-122"/>
                <a:cs typeface="Times New Roman" pitchFamily="18" charset="0"/>
              </a:rPr>
              <a:t>data block)</a:t>
            </a:r>
            <a:endParaRPr lang="zh-CN" altLang="zh-CN" sz="2400" dirty="0">
              <a:latin typeface="微软雅黑" panose="020B0503020204020204" pitchFamily="34" charset="-122"/>
              <a:ea typeface="微软雅黑" panose="020B0503020204020204" pitchFamily="34" charset="-122"/>
              <a:cs typeface="Times New Roman" pitchFamily="18" charset="0"/>
            </a:endParaRPr>
          </a:p>
          <a:p>
            <a:endParaRPr lang="zh-CN" altLang="zh-CN" sz="2800" dirty="0">
              <a:latin typeface="Times New Roman" pitchFamily="18" charset="0"/>
              <a:cs typeface="Times New Roman" pitchFamily="18" charset="0"/>
            </a:endParaRPr>
          </a:p>
          <a:p>
            <a:endParaRPr lang="zh-CN" altLang="en-US" dirty="0"/>
          </a:p>
        </p:txBody>
      </p:sp>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7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Answers</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2020-11-27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19</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35789441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734E1152-DE26-CD4C-AFA9-54AB258D2D57}"/>
              </a:ext>
            </a:extLst>
          </p:cNvPr>
          <p:cNvSpPr>
            <a:spLocks noGrp="1"/>
          </p:cNvSpPr>
          <p:nvPr>
            <p:ph type="title"/>
          </p:nvPr>
        </p:nvSpPr>
        <p:spPr/>
        <p:txBody>
          <a:bodyPr>
            <a:normAutofit/>
          </a:bodyPr>
          <a:lstStyle/>
          <a:p>
            <a:pPr algn="ct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例题与作业</a:t>
            </a:r>
            <a:endParaRPr kumimoji="1" lang="zh-CN" altLang="en-US" sz="2400" dirty="0"/>
          </a:p>
        </p:txBody>
      </p:sp>
      <p:sp>
        <p:nvSpPr>
          <p:cNvPr id="4" name="日期占位符 3">
            <a:extLst>
              <a:ext uri="{FF2B5EF4-FFF2-40B4-BE49-F238E27FC236}">
                <a16:creationId xmlns:a16="http://schemas.microsoft.com/office/drawing/2014/main" xmlns="" id="{E329F187-85A8-BF4F-B900-B44466D39A31}"/>
              </a:ext>
            </a:extLst>
          </p:cNvPr>
          <p:cNvSpPr>
            <a:spLocks noGrp="1"/>
          </p:cNvSpPr>
          <p:nvPr>
            <p:ph type="dt" sz="half" idx="10"/>
          </p:nvPr>
        </p:nvSpPr>
        <p:spPr/>
        <p:txBody>
          <a:bodyPr/>
          <a:lstStyle/>
          <a:p>
            <a:fld id="{D342AF8A-6C9F-6440-B81F-0F8AB8C85483}" type="datetime1">
              <a:rPr kumimoji="1" lang="zh-CN" altLang="en-US" smtClean="0"/>
              <a:pPr/>
              <a:t>2020-11-27</a:t>
            </a:fld>
            <a:endParaRPr kumimoji="1" lang="zh-CN" altLang="en-US" dirty="0"/>
          </a:p>
        </p:txBody>
      </p:sp>
      <p:sp>
        <p:nvSpPr>
          <p:cNvPr id="5" name="灯片编号占位符 4">
            <a:extLst>
              <a:ext uri="{FF2B5EF4-FFF2-40B4-BE49-F238E27FC236}">
                <a16:creationId xmlns:a16="http://schemas.microsoft.com/office/drawing/2014/main" xmlns=""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2</a:t>
            </a:fld>
            <a:endParaRPr kumimoji="1" lang="zh-CN" altLang="en-US" dirty="0"/>
          </a:p>
        </p:txBody>
      </p:sp>
      <p:sp>
        <p:nvSpPr>
          <p:cNvPr id="9" name="Content Placeholder 2">
            <a:extLst>
              <a:ext uri="{FF2B5EF4-FFF2-40B4-BE49-F238E27FC236}">
                <a16:creationId xmlns="" xmlns:a16="http://schemas.microsoft.com/office/drawing/2014/main" xmlns:a14="http://schemas.microsoft.com/office/drawing/2010/main" xmlns:mc="http://schemas.openxmlformats.org/markup-compatibility/2006" id="{55F986D5-D7D9-6446-9526-9389CD9831D8}"/>
              </a:ext>
            </a:extLst>
          </p:cNvPr>
          <p:cNvSpPr>
            <a:spLocks noGrp="1"/>
          </p:cNvSpPr>
          <p:nvPr>
            <p:ph idx="12"/>
          </p:nvPr>
        </p:nvSpPr>
        <p:spPr>
          <a:xfrm>
            <a:off x="354530" y="933033"/>
            <a:ext cx="11525295" cy="5613400"/>
          </a:xfrm>
          <a:noFill/>
        </p:spPr>
        <p:txBody>
          <a:bodyPr/>
          <a:lstStyle/>
          <a:p>
            <a:pPr marL="342900" indent="-342900" algn="l">
              <a:lnSpc>
                <a:spcPct val="125000"/>
              </a:lnSpc>
              <a:spcBef>
                <a:spcPts val="600"/>
              </a:spcBef>
              <a:buFont typeface="Wingdings" panose="05000000000000000000" pitchFamily="2" charset="2"/>
              <a:buChar char="l"/>
            </a:pP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文件分配方式</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物理文件结构与文件访问：例</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，例</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2 </a:t>
            </a:r>
            <a:endPar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342900" lvl="1" indent="-342900">
              <a:lnSpc>
                <a:spcPct val="125000"/>
              </a:lnSpc>
              <a:spcBef>
                <a:spcPts val="600"/>
              </a:spcBef>
              <a:buFont typeface="Wingdings" panose="05000000000000000000" pitchFamily="2" charset="2"/>
              <a:buChar char="l"/>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例</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3 </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文件访问逻辑</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地址</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物理地址变换</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l">
              <a:lnSpc>
                <a:spcPct val="125000"/>
              </a:lnSpc>
              <a:spcBef>
                <a:spcPts val="600"/>
              </a:spcBef>
              <a:buFont typeface="Wingdings" panose="05000000000000000000" pitchFamily="2" charset="2"/>
              <a:buChar char="l"/>
            </a:pP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例</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4</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位图</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位向量</a:t>
            </a:r>
            <a:endPar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l">
              <a:lnSpc>
                <a:spcPct val="125000"/>
              </a:lnSpc>
              <a:spcBef>
                <a:spcPts val="600"/>
              </a:spcBef>
              <a:buFont typeface="Wingdings" panose="05000000000000000000" pitchFamily="2" charset="2"/>
              <a:buChar char="l"/>
            </a:pP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例</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5 </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最佳</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block </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size</a:t>
            </a:r>
          </a:p>
          <a:p>
            <a:pPr marL="342900" indent="-342900" algn="l">
              <a:lnSpc>
                <a:spcPct val="125000"/>
              </a:lnSpc>
              <a:spcBef>
                <a:spcPts val="600"/>
              </a:spcBef>
              <a:buFont typeface="Wingdings" panose="05000000000000000000" pitchFamily="2" charset="2"/>
              <a:buChar char="l"/>
            </a:pP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例</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6 </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根据目录结构计算文件</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size</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访问</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block</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数目</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lnSpc>
                <a:spcPct val="110000"/>
              </a:lnSpc>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例</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6</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例</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7</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l">
              <a:lnSpc>
                <a:spcPct val="125000"/>
              </a:lnSpc>
              <a:spcBef>
                <a:spcPts val="600"/>
              </a:spcBef>
              <a:buFont typeface="Wingdings" panose="05000000000000000000" pitchFamily="2" charset="2"/>
              <a:buChar char="l"/>
            </a:pP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例</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8 </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根据索引结构</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/open/buffer size</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结构计算</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indexed</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文件</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size</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 </a:t>
            </a:r>
            <a:endPar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l">
              <a:lnSpc>
                <a:spcPct val="125000"/>
              </a:lnSpc>
              <a:spcBef>
                <a:spcPts val="600"/>
              </a:spcBef>
              <a:buFont typeface="Wingdings" panose="05000000000000000000" pitchFamily="2" charset="2"/>
              <a:buChar char="l"/>
            </a:pP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例</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9 </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计算</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 linked</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file size</a:t>
            </a:r>
          </a:p>
          <a:p>
            <a:pPr marL="342900" indent="-342900" algn="l">
              <a:lnSpc>
                <a:spcPct val="125000"/>
              </a:lnSpc>
              <a:spcBef>
                <a:spcPts val="600"/>
              </a:spcBef>
              <a:buFont typeface="Wingdings" panose="05000000000000000000" pitchFamily="2" charset="2"/>
              <a:buChar char="l"/>
            </a:pP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例</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10</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Linked</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文件</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size</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与</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I/O</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次数</a:t>
            </a:r>
            <a:endPar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l">
              <a:lnSpc>
                <a:spcPct val="125000"/>
              </a:lnSpc>
              <a:spcBef>
                <a:spcPts val="600"/>
              </a:spcBef>
              <a:buFont typeface="Wingdings" panose="05000000000000000000" pitchFamily="2" charset="2"/>
              <a:buChar char="l"/>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例</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11 </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文件</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命名与</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目</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录结构</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 name="内容占位符 2"/>
          <p:cNvSpPr>
            <a:spLocks noGrp="1"/>
          </p:cNvSpPr>
          <p:nvPr>
            <p:ph idx="1"/>
          </p:nvPr>
        </p:nvSpPr>
        <p:spPr>
          <a:xfrm>
            <a:off x="9313202" y="1002674"/>
            <a:ext cx="2662898" cy="1682956"/>
          </a:xfrm>
          <a:solidFill>
            <a:srgbClr val="FFFF00"/>
          </a:solidFill>
        </p:spPr>
        <p:txBody>
          <a:bodyPr>
            <a:normAutofit/>
          </a:bodyPr>
          <a:lstStyle/>
          <a:p>
            <a:pPr>
              <a:lnSpc>
                <a:spcPct val="100000"/>
              </a:lnSpc>
            </a:pPr>
            <a:r>
              <a:rPr lang="zh-CN" altLang="en-US" sz="2400" dirty="0" smtClean="0">
                <a:latin typeface="微软雅黑" panose="020B0503020204020204" pitchFamily="34" charset="-122"/>
                <a:ea typeface="微软雅黑" panose="020B0503020204020204" pitchFamily="34" charset="-122"/>
              </a:rPr>
              <a:t>作业：</a:t>
            </a:r>
            <a:endParaRPr lang="en-US" altLang="zh-CN" sz="2400" dirty="0" smtClean="0">
              <a:latin typeface="微软雅黑" panose="020B0503020204020204" pitchFamily="34" charset="-122"/>
              <a:ea typeface="微软雅黑" panose="020B0503020204020204" pitchFamily="34" charset="-122"/>
            </a:endParaRPr>
          </a:p>
          <a:p>
            <a:pPr>
              <a:lnSpc>
                <a:spcPct val="100000"/>
              </a:lnSpc>
            </a:pPr>
            <a:r>
              <a:rPr lang="en-US" altLang="zh-CN" sz="2400" dirty="0" smtClean="0">
                <a:latin typeface="微软雅黑" panose="020B0503020204020204" pitchFamily="34" charset="-122"/>
                <a:ea typeface="微软雅黑" panose="020B0503020204020204" pitchFamily="34" charset="-122"/>
              </a:rPr>
              <a:t>11.6</a:t>
            </a:r>
            <a:endParaRPr lang="en-US" altLang="zh-CN" sz="2400" dirty="0" smtClean="0">
              <a:latin typeface="微软雅黑" panose="020B0503020204020204" pitchFamily="34" charset="-122"/>
              <a:ea typeface="微软雅黑" panose="020B0503020204020204" pitchFamily="34" charset="-122"/>
            </a:endParaRPr>
          </a:p>
          <a:p>
            <a:pPr>
              <a:lnSpc>
                <a:spcPct val="100000"/>
              </a:lnSpc>
            </a:pPr>
            <a:r>
              <a:rPr lang="zh-CN" altLang="en-US" sz="2400" dirty="0" smtClean="0">
                <a:latin typeface="微软雅黑" panose="020B0503020204020204" pitchFamily="34" charset="-122"/>
                <a:ea typeface="微软雅黑" panose="020B0503020204020204" pitchFamily="34" charset="-122"/>
              </a:rPr>
              <a:t>补充作业</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2</a:t>
            </a:r>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075753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p:txBody>
              <a:bodyPr>
                <a:normAutofit/>
              </a:bodyPr>
              <a:lstStyle/>
              <a:p>
                <a:pPr marL="342900" lvl="1" indent="-342900" algn="l">
                  <a:lnSpc>
                    <a:spcPct val="100000"/>
                  </a:lnSpc>
                  <a:spcBef>
                    <a:spcPts val="600"/>
                  </a:spcBef>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Times New Roman" pitchFamily="18" charset="0"/>
                  </a:rPr>
                  <a:t>已知对一个</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a:latin typeface="微软雅黑" panose="020B0503020204020204" pitchFamily="34" charset="-122"/>
                    <a:ea typeface="微软雅黑" panose="020B0503020204020204" pitchFamily="34" charset="-122"/>
                    <a:cs typeface="Times New Roman" pitchFamily="18" charset="0"/>
                  </a:rPr>
                  <a:t>indexed </a:t>
                </a:r>
                <a:r>
                  <a:rPr lang="en-US" altLang="zh-CN" sz="2400" dirty="0">
                    <a:latin typeface="微软雅黑" panose="020B0503020204020204" pitchFamily="34" charset="-122"/>
                    <a:ea typeface="微软雅黑" panose="020B0503020204020204" pitchFamily="34" charset="-122"/>
                    <a:cs typeface="Times New Roman" pitchFamily="18" charset="0"/>
                  </a:rPr>
                  <a:t>file</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00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cs typeface="Times New Roman" pitchFamily="18" charset="0"/>
                  </a:rPr>
                  <a:t>block </a:t>
                </a:r>
                <a:r>
                  <a:rPr lang="en-US" altLang="zh-CN" sz="2400" dirty="0">
                    <a:latin typeface="微软雅黑" panose="020B0503020204020204" pitchFamily="34" charset="-122"/>
                    <a:ea typeface="微软雅黑" panose="020B0503020204020204" pitchFamily="34" charset="-122"/>
                    <a:cs typeface="Times New Roman" pitchFamily="18" charset="0"/>
                  </a:rPr>
                  <a:t>size,  e.g. </a:t>
                </a:r>
                <a:r>
                  <a:rPr lang="en-US" altLang="zh-CN" sz="2400" dirty="0" smtClean="0">
                    <a:latin typeface="微软雅黑" panose="020B0503020204020204" pitchFamily="34" charset="-122"/>
                    <a:ea typeface="微软雅黑" panose="020B0503020204020204" pitchFamily="34" charset="-122"/>
                    <a:cs typeface="Times New Roman" pitchFamily="18" charset="0"/>
                  </a:rPr>
                  <a:t>1024bytes=1K</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r>
                  <a:rPr lang="zh-CN" altLang="en-US" sz="2400" dirty="0">
                    <a:latin typeface="微软雅黑" panose="020B0503020204020204" pitchFamily="34" charset="-122"/>
                    <a:ea typeface="微软雅黑" panose="020B0503020204020204" pitchFamily="34" charset="-122"/>
                    <a:cs typeface="Times New Roman" pitchFamily="18" charset="0"/>
                  </a:rPr>
                  <a:t>存</a:t>
                </a:r>
                <a:r>
                  <a:rPr lang="en-US" altLang="zh-CN" sz="2400" dirty="0">
                    <a:latin typeface="微软雅黑" panose="020B0503020204020204" pitchFamily="34" charset="-122"/>
                    <a:ea typeface="微软雅黑" panose="020B0503020204020204" pitchFamily="34" charset="-122"/>
                    <a:cs typeface="Times New Roman" pitchFamily="18" charset="0"/>
                  </a:rPr>
                  <a:t>data block</a:t>
                </a:r>
                <a:r>
                  <a:rPr lang="zh-CN" altLang="en-US" sz="2400" dirty="0">
                    <a:latin typeface="微软雅黑" panose="020B0503020204020204" pitchFamily="34" charset="-122"/>
                    <a:ea typeface="微软雅黑" panose="020B0503020204020204" pitchFamily="34" charset="-122"/>
                    <a:cs typeface="Times New Roman" pitchFamily="18" charset="0"/>
                  </a:rPr>
                  <a:t>、</a:t>
                </a:r>
                <a:r>
                  <a:rPr lang="en-US" altLang="zh-CN" sz="2400" dirty="0">
                    <a:latin typeface="微软雅黑" panose="020B0503020204020204" pitchFamily="34" charset="-122"/>
                    <a:ea typeface="微软雅黑" panose="020B0503020204020204" pitchFamily="34" charset="-122"/>
                    <a:cs typeface="Times New Roman" pitchFamily="18" charset="0"/>
                  </a:rPr>
                  <a:t>index </a:t>
                </a:r>
                <a:r>
                  <a:rPr lang="en-US" altLang="zh-CN" sz="2400" dirty="0">
                    <a:latin typeface="微软雅黑" panose="020B0503020204020204" pitchFamily="34" charset="-122"/>
                    <a:ea typeface="微软雅黑" panose="020B0503020204020204" pitchFamily="34" charset="-122"/>
                    <a:cs typeface="Times New Roman" pitchFamily="18" charset="0"/>
                  </a:rPr>
                  <a:t>block</a:t>
                </a:r>
              </a:p>
              <a:p>
                <a:pPr marL="800100" lvl="1" indent="-342900">
                  <a:lnSpc>
                    <a:spcPct val="100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cs typeface="Times New Roman" pitchFamily="18" charset="0"/>
                  </a:rPr>
                  <a:t>索引</a:t>
                </a:r>
                <a:r>
                  <a:rPr lang="zh-CN" altLang="en-US" sz="2400" dirty="0">
                    <a:latin typeface="微软雅黑" panose="020B0503020204020204" pitchFamily="34" charset="-122"/>
                    <a:ea typeface="微软雅黑" panose="020B0503020204020204" pitchFamily="34" charset="-122"/>
                    <a:cs typeface="Times New Roman" pitchFamily="18" charset="0"/>
                  </a:rPr>
                  <a:t>结构</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r>
                  <a:rPr lang="en-US" altLang="zh-CN" sz="2400" dirty="0" smtClean="0">
                    <a:latin typeface="微软雅黑" panose="020B0503020204020204" pitchFamily="34" charset="-122"/>
                    <a:ea typeface="微软雅黑" panose="020B0503020204020204" pitchFamily="34" charset="-122"/>
                    <a:cs typeface="Times New Roman" pitchFamily="18" charset="0"/>
                  </a:rPr>
                  <a:t>L</a:t>
                </a:r>
                <a:r>
                  <a:rPr lang="zh-CN" altLang="en-US" sz="2400" dirty="0" smtClean="0">
                    <a:latin typeface="微软雅黑" panose="020B0503020204020204" pitchFamily="34" charset="-122"/>
                    <a:ea typeface="微软雅黑" panose="020B0503020204020204" pitchFamily="34" charset="-122"/>
                    <a:cs typeface="Times New Roman" pitchFamily="18" charset="0"/>
                  </a:rPr>
                  <a:t>个直接</a:t>
                </a:r>
                <a:r>
                  <a:rPr lang="zh-CN" altLang="en-US" sz="2400" dirty="0">
                    <a:latin typeface="微软雅黑" panose="020B0503020204020204" pitchFamily="34" charset="-122"/>
                    <a:ea typeface="微软雅黑" panose="020B0503020204020204" pitchFamily="34" charset="-122"/>
                    <a:cs typeface="Times New Roman" pitchFamily="18" charset="0"/>
                  </a:rPr>
                  <a:t>索引</a:t>
                </a:r>
                <a:r>
                  <a:rPr lang="zh-CN" altLang="en-US" sz="2400" dirty="0" smtClean="0">
                    <a:latin typeface="微软雅黑" panose="020B0503020204020204" pitchFamily="34" charset="-122"/>
                    <a:ea typeface="微软雅黑" panose="020B0503020204020204" pitchFamily="34" charset="-122"/>
                    <a:cs typeface="Times New Roman" pitchFamily="18" charset="0"/>
                  </a:rPr>
                  <a:t>指针放在</a:t>
                </a:r>
                <a:r>
                  <a:rPr lang="en-US" altLang="zh-CN" sz="2400" dirty="0" smtClean="0">
                    <a:latin typeface="微软雅黑" panose="020B0503020204020204" pitchFamily="34" charset="-122"/>
                    <a:ea typeface="微软雅黑" panose="020B0503020204020204" pitchFamily="34" charset="-122"/>
                    <a:cs typeface="Times New Roman" pitchFamily="18" charset="0"/>
                  </a:rPr>
                  <a:t>FCB block</a:t>
                </a:r>
                <a:r>
                  <a:rPr lang="zh-CN" altLang="en-US" sz="2400" dirty="0" smtClean="0">
                    <a:latin typeface="微软雅黑" panose="020B0503020204020204" pitchFamily="34" charset="-122"/>
                    <a:ea typeface="微软雅黑" panose="020B0503020204020204" pitchFamily="34" charset="-122"/>
                    <a:cs typeface="Times New Roman" pitchFamily="18" charset="0"/>
                  </a:rPr>
                  <a:t>中</a:t>
                </a:r>
                <a:r>
                  <a:rPr lang="en-US" altLang="zh-CN" sz="2400" dirty="0" smtClean="0">
                    <a:latin typeface="微软雅黑" panose="020B0503020204020204" pitchFamily="34" charset="-122"/>
                    <a:ea typeface="微软雅黑" panose="020B0503020204020204" pitchFamily="34" charset="-122"/>
                    <a:cs typeface="Times New Roman" pitchFamily="18" charset="0"/>
                  </a:rPr>
                  <a:t>, m</a:t>
                </a:r>
                <a:r>
                  <a:rPr lang="zh-CN" altLang="en-US" sz="2400" dirty="0" smtClean="0">
                    <a:latin typeface="微软雅黑" panose="020B0503020204020204" pitchFamily="34" charset="-122"/>
                    <a:ea typeface="微软雅黑" panose="020B0503020204020204" pitchFamily="34" charset="-122"/>
                    <a:cs typeface="Times New Roman" pitchFamily="18" charset="0"/>
                  </a:rPr>
                  <a:t>个</a:t>
                </a:r>
                <a:r>
                  <a:rPr lang="zh-CN" altLang="en-US" sz="2400" dirty="0">
                    <a:latin typeface="微软雅黑" panose="020B0503020204020204" pitchFamily="34" charset="-122"/>
                    <a:ea typeface="微软雅黑" panose="020B0503020204020204" pitchFamily="34" charset="-122"/>
                    <a:cs typeface="Times New Roman" pitchFamily="18" charset="0"/>
                  </a:rPr>
                  <a:t>一级</a:t>
                </a:r>
                <a:r>
                  <a:rPr lang="zh-CN" altLang="en-US" sz="2400" dirty="0">
                    <a:latin typeface="微软雅黑" panose="020B0503020204020204" pitchFamily="34" charset="-122"/>
                    <a:ea typeface="微软雅黑" panose="020B0503020204020204" pitchFamily="34" charset="-122"/>
                    <a:cs typeface="Times New Roman" pitchFamily="18" charset="0"/>
                  </a:rPr>
                  <a:t>间接索引</a:t>
                </a:r>
                <a:r>
                  <a:rPr lang="zh-CN" altLang="en-US" sz="2400" dirty="0">
                    <a:latin typeface="微软雅黑" panose="020B0503020204020204" pitchFamily="34" charset="-122"/>
                    <a:ea typeface="微软雅黑" panose="020B0503020204020204" pitchFamily="34" charset="-122"/>
                    <a:cs typeface="Times New Roman" pitchFamily="18" charset="0"/>
                  </a:rPr>
                  <a:t>块</a:t>
                </a:r>
                <a:r>
                  <a:rPr lang="en-US" altLang="zh-CN" sz="2400" dirty="0">
                    <a:latin typeface="微软雅黑" panose="020B0503020204020204" pitchFamily="34" charset="-122"/>
                    <a:ea typeface="微软雅黑" panose="020B0503020204020204" pitchFamily="34" charset="-122"/>
                    <a:cs typeface="Times New Roman" pitchFamily="18" charset="0"/>
                  </a:rPr>
                  <a:t>index block </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r>
                  <a:rPr lang="en-US" altLang="zh-CN" sz="2400" dirty="0">
                    <a:latin typeface="微软雅黑" panose="020B0503020204020204" pitchFamily="34" charset="-122"/>
                    <a:ea typeface="微软雅黑" panose="020B0503020204020204" pitchFamily="34" charset="-122"/>
                    <a:cs typeface="Times New Roman" pitchFamily="18" charset="0"/>
                  </a:rPr>
                  <a:t>n</a:t>
                </a:r>
                <a:r>
                  <a:rPr lang="zh-CN" altLang="en-US" sz="2400" dirty="0" smtClean="0">
                    <a:latin typeface="微软雅黑" panose="020B0503020204020204" pitchFamily="34" charset="-122"/>
                    <a:ea typeface="微软雅黑" panose="020B0503020204020204" pitchFamily="34" charset="-122"/>
                    <a:cs typeface="Times New Roman" pitchFamily="18" charset="0"/>
                  </a:rPr>
                  <a:t>个</a:t>
                </a:r>
                <a:r>
                  <a:rPr lang="zh-CN" altLang="en-US" sz="2400" dirty="0">
                    <a:latin typeface="微软雅黑" panose="020B0503020204020204" pitchFamily="34" charset="-122"/>
                    <a:ea typeface="微软雅黑" panose="020B0503020204020204" pitchFamily="34" charset="-122"/>
                    <a:cs typeface="Times New Roman" pitchFamily="18" charset="0"/>
                  </a:rPr>
                  <a:t>二</a:t>
                </a:r>
                <a:r>
                  <a:rPr lang="zh-CN" altLang="en-US" sz="2400" dirty="0">
                    <a:latin typeface="微软雅黑" panose="020B0503020204020204" pitchFamily="34" charset="-122"/>
                    <a:ea typeface="微软雅黑" panose="020B0503020204020204" pitchFamily="34" charset="-122"/>
                    <a:cs typeface="Times New Roman" pitchFamily="18" charset="0"/>
                  </a:rPr>
                  <a:t>级间接索引</a:t>
                </a:r>
                <a:r>
                  <a:rPr lang="zh-CN" altLang="en-US" sz="2400" dirty="0">
                    <a:latin typeface="微软雅黑" panose="020B0503020204020204" pitchFamily="34" charset="-122"/>
                    <a:ea typeface="微软雅黑" panose="020B0503020204020204" pitchFamily="34" charset="-122"/>
                    <a:cs typeface="Times New Roman" pitchFamily="18" charset="0"/>
                  </a:rPr>
                  <a:t>块</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00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cs typeface="Times New Roman" pitchFamily="18" charset="0"/>
                  </a:rPr>
                  <a:t>块</a:t>
                </a:r>
                <a:r>
                  <a:rPr lang="zh-CN" altLang="en-US" sz="2400" dirty="0">
                    <a:latin typeface="微软雅黑" panose="020B0503020204020204" pitchFamily="34" charset="-122"/>
                    <a:ea typeface="微软雅黑" panose="020B0503020204020204" pitchFamily="34" charset="-122"/>
                    <a:cs typeface="Times New Roman" pitchFamily="18" charset="0"/>
                  </a:rPr>
                  <a:t>地址</a:t>
                </a:r>
                <a:r>
                  <a:rPr lang="en-US" altLang="zh-CN" sz="2400" dirty="0">
                    <a:latin typeface="微软雅黑" panose="020B0503020204020204" pitchFamily="34" charset="-122"/>
                    <a:ea typeface="微软雅黑" panose="020B0503020204020204" pitchFamily="34" charset="-122"/>
                    <a:cs typeface="Times New Roman" pitchFamily="18" charset="0"/>
                  </a:rPr>
                  <a:t>/</a:t>
                </a:r>
                <a:r>
                  <a:rPr lang="en-US" altLang="zh-CN" sz="2400" dirty="0" smtClean="0">
                    <a:latin typeface="微软雅黑" panose="020B0503020204020204" pitchFamily="34" charset="-122"/>
                    <a:ea typeface="微软雅黑" panose="020B0503020204020204" pitchFamily="34" charset="-122"/>
                    <a:cs typeface="Times New Roman" pitchFamily="18" charset="0"/>
                  </a:rPr>
                  <a:t>address </a:t>
                </a:r>
                <a:r>
                  <a:rPr lang="en-US" altLang="zh-CN" sz="2400" dirty="0">
                    <a:latin typeface="微软雅黑" panose="020B0503020204020204" pitchFamily="34" charset="-122"/>
                    <a:ea typeface="微软雅黑" panose="020B0503020204020204" pitchFamily="34" charset="-122"/>
                    <a:cs typeface="Times New Roman" pitchFamily="18" charset="0"/>
                  </a:rPr>
                  <a:t>pointer</a:t>
                </a:r>
                <a:r>
                  <a:rPr lang="zh-CN" altLang="en-US" sz="2400" dirty="0">
                    <a:latin typeface="微软雅黑" panose="020B0503020204020204" pitchFamily="34" charset="-122"/>
                    <a:ea typeface="微软雅黑" panose="020B0503020204020204" pitchFamily="34" charset="-122"/>
                    <a:cs typeface="Times New Roman" pitchFamily="18" charset="0"/>
                  </a:rPr>
                  <a:t>占</a:t>
                </a:r>
                <a:r>
                  <a:rPr lang="en-US" altLang="zh-CN" sz="2400" dirty="0">
                    <a:latin typeface="微软雅黑" panose="020B0503020204020204" pitchFamily="34" charset="-122"/>
                    <a:ea typeface="微软雅黑" panose="020B0503020204020204" pitchFamily="34" charset="-122"/>
                    <a:cs typeface="Times New Roman" pitchFamily="18" charset="0"/>
                  </a:rPr>
                  <a:t>4 bytes </a:t>
                </a:r>
                <a14:m>
                  <m:oMath xmlns:m="http://schemas.openxmlformats.org/officeDocument/2006/math">
                    <m:r>
                      <a:rPr lang="en-US" altLang="zh-CN" sz="2400" i="1">
                        <a:latin typeface="Cambria Math"/>
                        <a:ea typeface="Cambria Math"/>
                      </a:rPr>
                      <m:t>→</m:t>
                    </m:r>
                  </m:oMath>
                </a14:m>
                <a:r>
                  <a:rPr lang="en-US" altLang="zh-CN" sz="2400" dirty="0">
                    <a:latin typeface="微软雅黑" panose="020B0503020204020204" pitchFamily="34" charset="-122"/>
                    <a:ea typeface="微软雅黑" panose="020B0503020204020204" pitchFamily="34" charset="-122"/>
                    <a:cs typeface="Times New Roman" pitchFamily="18" charset="0"/>
                  </a:rPr>
                  <a:t> index block</a:t>
                </a:r>
                <a:r>
                  <a:rPr lang="zh-CN" altLang="en-US" sz="2400" dirty="0">
                    <a:latin typeface="微软雅黑" panose="020B0503020204020204" pitchFamily="34" charset="-122"/>
                    <a:ea typeface="微软雅黑" panose="020B0503020204020204" pitchFamily="34" charset="-122"/>
                    <a:cs typeface="Times New Roman" pitchFamily="18" charset="0"/>
                  </a:rPr>
                  <a:t>中块地址</a:t>
                </a:r>
                <a:r>
                  <a:rPr lang="en-US" altLang="zh-CN" sz="2400" dirty="0">
                    <a:latin typeface="微软雅黑" panose="020B0503020204020204" pitchFamily="34" charset="-122"/>
                    <a:ea typeface="微软雅黑" panose="020B0503020204020204" pitchFamily="34" charset="-122"/>
                    <a:cs typeface="Times New Roman" pitchFamily="18" charset="0"/>
                  </a:rPr>
                  <a:t>/</a:t>
                </a:r>
                <a:r>
                  <a:rPr lang="zh-CN" altLang="en-US" sz="2400" dirty="0">
                    <a:latin typeface="微软雅黑" panose="020B0503020204020204" pitchFamily="34" charset="-122"/>
                    <a:ea typeface="微软雅黑" panose="020B0503020204020204" pitchFamily="34" charset="-122"/>
                    <a:cs typeface="Times New Roman" pitchFamily="18" charset="0"/>
                  </a:rPr>
                  <a:t>指针</a:t>
                </a:r>
                <a:r>
                  <a:rPr lang="zh-CN" altLang="en-US" sz="2400" dirty="0" smtClean="0">
                    <a:latin typeface="微软雅黑" panose="020B0503020204020204" pitchFamily="34" charset="-122"/>
                    <a:ea typeface="微软雅黑" panose="020B0503020204020204" pitchFamily="34" charset="-122"/>
                    <a:cs typeface="Times New Roman" pitchFamily="18" charset="0"/>
                  </a:rPr>
                  <a:t>数目</a:t>
                </a:r>
                <a:endParaRPr lang="zh-CN" altLang="en-US" sz="2400" dirty="0">
                  <a:latin typeface="微软雅黑" panose="020B0503020204020204" pitchFamily="34" charset="-122"/>
                  <a:ea typeface="微软雅黑" panose="020B0503020204020204" pitchFamily="34" charset="-122"/>
                </a:endParaRPr>
              </a:p>
              <a:p>
                <a:pPr marL="342900" lvl="1" indent="-342900" algn="l">
                  <a:lnSpc>
                    <a:spcPct val="100000"/>
                  </a:lnSpc>
                  <a:spcBef>
                    <a:spcPts val="600"/>
                  </a:spcBef>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cs typeface="Times New Roman" pitchFamily="18" charset="0"/>
                  </a:rPr>
                  <a:t>读取</a:t>
                </a:r>
                <a:r>
                  <a:rPr lang="zh-CN" altLang="en-US" sz="2400" dirty="0">
                    <a:latin typeface="微软雅黑" panose="020B0503020204020204" pitchFamily="34" charset="-122"/>
                    <a:ea typeface="微软雅黑" panose="020B0503020204020204" pitchFamily="34" charset="-122"/>
                    <a:cs typeface="Times New Roman" pitchFamily="18" charset="0"/>
                  </a:rPr>
                  <a:t>文件时需要</a:t>
                </a:r>
                <a:r>
                  <a:rPr lang="en-US" altLang="zh-CN" sz="2400" dirty="0">
                    <a:latin typeface="微软雅黑" panose="020B0503020204020204" pitchFamily="34" charset="-122"/>
                    <a:ea typeface="微软雅黑" panose="020B0503020204020204" pitchFamily="34" charset="-122"/>
                    <a:cs typeface="Times New Roman" pitchFamily="18" charset="0"/>
                  </a:rPr>
                  <a:t>open</a:t>
                </a:r>
                <a:r>
                  <a:rPr lang="zh-CN" altLang="en-US" sz="2400" dirty="0">
                    <a:latin typeface="微软雅黑" panose="020B0503020204020204" pitchFamily="34" charset="-122"/>
                    <a:ea typeface="微软雅黑" panose="020B0503020204020204" pitchFamily="34" charset="-122"/>
                    <a:cs typeface="Times New Roman" pitchFamily="18" charset="0"/>
                  </a:rPr>
                  <a:t>文件</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r>
                  <a:rPr lang="zh-CN" altLang="en-US" sz="2400" u="sng" dirty="0" smtClean="0">
                    <a:solidFill>
                      <a:srgbClr val="FF0000"/>
                    </a:solidFill>
                    <a:latin typeface="微软雅黑" panose="020B0503020204020204" pitchFamily="34" charset="-122"/>
                    <a:ea typeface="微软雅黑" panose="020B0503020204020204" pitchFamily="34" charset="-122"/>
                    <a:cs typeface="Times New Roman" pitchFamily="18" charset="0"/>
                  </a:rPr>
                  <a:t>将</a:t>
                </a:r>
                <a:r>
                  <a:rPr lang="zh-CN" altLang="en-US" sz="2400" u="sng" dirty="0">
                    <a:solidFill>
                      <a:srgbClr val="FF0000"/>
                    </a:solidFill>
                    <a:latin typeface="微软雅黑" panose="020B0503020204020204" pitchFamily="34" charset="-122"/>
                    <a:ea typeface="微软雅黑" panose="020B0503020204020204" pitchFamily="34" charset="-122"/>
                    <a:cs typeface="Times New Roman" pitchFamily="18" charset="0"/>
                  </a:rPr>
                  <a:t>文件的 </a:t>
                </a:r>
                <a:r>
                  <a:rPr lang="en-US" altLang="zh-CN" sz="2400" u="sng" dirty="0" smtClean="0">
                    <a:solidFill>
                      <a:srgbClr val="FF0000"/>
                    </a:solidFill>
                    <a:latin typeface="微软雅黑" panose="020B0503020204020204" pitchFamily="34" charset="-122"/>
                    <a:ea typeface="微软雅黑" panose="020B0503020204020204" pitchFamily="34" charset="-122"/>
                    <a:cs typeface="Times New Roman" pitchFamily="18" charset="0"/>
                  </a:rPr>
                  <a:t>FCB block</a:t>
                </a:r>
                <a:r>
                  <a:rPr lang="zh-CN" altLang="en-US" sz="2400" u="sng" dirty="0" smtClean="0">
                    <a:solidFill>
                      <a:srgbClr val="FF0000"/>
                    </a:solidFill>
                    <a:latin typeface="微软雅黑" panose="020B0503020204020204" pitchFamily="34" charset="-122"/>
                    <a:ea typeface="微软雅黑" panose="020B0503020204020204" pitchFamily="34" charset="-122"/>
                    <a:cs typeface="Times New Roman" pitchFamily="18" charset="0"/>
                  </a:rPr>
                  <a:t>、一级</a:t>
                </a:r>
                <a:r>
                  <a:rPr lang="en-US" altLang="zh-CN" sz="2400" u="sng" dirty="0" smtClean="0">
                    <a:solidFill>
                      <a:srgbClr val="FF0000"/>
                    </a:solidFill>
                    <a:latin typeface="微软雅黑" panose="020B0503020204020204" pitchFamily="34" charset="-122"/>
                    <a:ea typeface="微软雅黑" panose="020B0503020204020204" pitchFamily="34" charset="-122"/>
                    <a:cs typeface="Times New Roman" pitchFamily="18" charset="0"/>
                  </a:rPr>
                  <a:t>/</a:t>
                </a:r>
                <a:r>
                  <a:rPr lang="zh-CN" altLang="en-US" sz="2400" u="sng" dirty="0" smtClean="0">
                    <a:solidFill>
                      <a:srgbClr val="FF0000"/>
                    </a:solidFill>
                    <a:latin typeface="微软雅黑" panose="020B0503020204020204" pitchFamily="34" charset="-122"/>
                    <a:ea typeface="微软雅黑" panose="020B0503020204020204" pitchFamily="34" charset="-122"/>
                    <a:cs typeface="Times New Roman" pitchFamily="18" charset="0"/>
                  </a:rPr>
                  <a:t>二级</a:t>
                </a:r>
                <a:r>
                  <a:rPr lang="en-US" altLang="zh-CN" sz="2400" u="sng" dirty="0" smtClean="0">
                    <a:solidFill>
                      <a:srgbClr val="FF0000"/>
                    </a:solidFill>
                    <a:latin typeface="微软雅黑" panose="020B0503020204020204" pitchFamily="34" charset="-122"/>
                    <a:ea typeface="微软雅黑" panose="020B0503020204020204" pitchFamily="34" charset="-122"/>
                    <a:cs typeface="Times New Roman" pitchFamily="18" charset="0"/>
                  </a:rPr>
                  <a:t>index </a:t>
                </a:r>
                <a:r>
                  <a:rPr lang="en-US" altLang="zh-CN" sz="2400" u="sng" dirty="0">
                    <a:solidFill>
                      <a:srgbClr val="FF0000"/>
                    </a:solidFill>
                    <a:latin typeface="微软雅黑" panose="020B0503020204020204" pitchFamily="34" charset="-122"/>
                    <a:ea typeface="微软雅黑" panose="020B0503020204020204" pitchFamily="34" charset="-122"/>
                    <a:cs typeface="Times New Roman" pitchFamily="18" charset="0"/>
                  </a:rPr>
                  <a:t>block </a:t>
                </a:r>
                <a:r>
                  <a:rPr lang="zh-CN" altLang="en-US" sz="2400" u="sng" dirty="0">
                    <a:solidFill>
                      <a:srgbClr val="FF0000"/>
                    </a:solidFill>
                    <a:latin typeface="微软雅黑" panose="020B0503020204020204" pitchFamily="34" charset="-122"/>
                    <a:ea typeface="微软雅黑" panose="020B0503020204020204" pitchFamily="34" charset="-122"/>
                    <a:cs typeface="Times New Roman" pitchFamily="18" charset="0"/>
                  </a:rPr>
                  <a:t>全部调入内存 </a:t>
                </a:r>
                <a:r>
                  <a:rPr lang="zh-CN" altLang="en-US" sz="2400" u="sng" dirty="0" smtClean="0">
                    <a:solidFill>
                      <a:srgbClr val="FF0000"/>
                    </a:solidFill>
                    <a:latin typeface="微软雅黑" panose="020B0503020204020204" pitchFamily="34" charset="-122"/>
                    <a:ea typeface="微软雅黑" panose="020B0503020204020204" pitchFamily="34" charset="-122"/>
                    <a:cs typeface="Times New Roman" pitchFamily="18" charset="0"/>
                  </a:rPr>
                  <a:t>分配给本文件的</a:t>
                </a:r>
                <a:r>
                  <a:rPr lang="en-US" altLang="zh-CN" sz="2400" u="sng" dirty="0" smtClean="0">
                    <a:solidFill>
                      <a:srgbClr val="FF0000"/>
                    </a:solidFill>
                    <a:latin typeface="微软雅黑" panose="020B0503020204020204" pitchFamily="34" charset="-122"/>
                    <a:ea typeface="微软雅黑" panose="020B0503020204020204" pitchFamily="34" charset="-122"/>
                    <a:cs typeface="Times New Roman" pitchFamily="18" charset="0"/>
                  </a:rPr>
                  <a:t>directory buffer</a:t>
                </a:r>
                <a:r>
                  <a:rPr lang="zh-CN" altLang="en-US" sz="2400" u="sng" dirty="0" smtClean="0">
                    <a:solidFill>
                      <a:srgbClr val="FF0000"/>
                    </a:solidFill>
                    <a:latin typeface="微软雅黑" panose="020B0503020204020204" pitchFamily="34" charset="-122"/>
                    <a:ea typeface="微软雅黑" panose="020B0503020204020204" pitchFamily="34" charset="-122"/>
                    <a:cs typeface="Times New Roman" pitchFamily="18" charset="0"/>
                  </a:rPr>
                  <a:t>，</a:t>
                </a:r>
                <a:r>
                  <a:rPr lang="en-US" altLang="zh-CN" sz="2400" u="sng" dirty="0" smtClean="0">
                    <a:solidFill>
                      <a:srgbClr val="FF0000"/>
                    </a:solidFill>
                    <a:latin typeface="微软雅黑" panose="020B0503020204020204" pitchFamily="34" charset="-122"/>
                    <a:ea typeface="微软雅黑" panose="020B0503020204020204" pitchFamily="34" charset="-122"/>
                    <a:cs typeface="Times New Roman" pitchFamily="18" charset="0"/>
                  </a:rPr>
                  <a:t>e.g. system-wide open file table</a:t>
                </a:r>
                <a:r>
                  <a:rPr lang="zh-CN" altLang="en-US" sz="2400" u="sng" dirty="0" smtClean="0">
                    <a:solidFill>
                      <a:srgbClr val="FF0000"/>
                    </a:solidFill>
                    <a:latin typeface="微软雅黑" panose="020B0503020204020204" pitchFamily="34" charset="-122"/>
                    <a:ea typeface="微软雅黑" panose="020B0503020204020204" pitchFamily="34" charset="-122"/>
                    <a:cs typeface="Times New Roman" pitchFamily="18" charset="0"/>
                  </a:rPr>
                  <a:t>中本本文件目录项</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0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directory </a:t>
                </a:r>
                <a:r>
                  <a:rPr lang="en-US" altLang="zh-CN" sz="2400" dirty="0">
                    <a:latin typeface="微软雅黑" panose="020B0503020204020204" pitchFamily="34" charset="-122"/>
                    <a:ea typeface="微软雅黑" panose="020B0503020204020204" pitchFamily="34" charset="-122"/>
                    <a:cs typeface="Times New Roman" pitchFamily="18" charset="0"/>
                  </a:rPr>
                  <a:t>buffer</a:t>
                </a:r>
                <a:r>
                  <a:rPr lang="zh-CN" altLang="en-US" sz="2400" dirty="0">
                    <a:latin typeface="微软雅黑" panose="020B0503020204020204" pitchFamily="34" charset="-122"/>
                    <a:ea typeface="微软雅黑" panose="020B0503020204020204" pitchFamily="34" charset="-122"/>
                    <a:cs typeface="Times New Roman" pitchFamily="18" charset="0"/>
                  </a:rPr>
                  <a:t>大小已知， </a:t>
                </a:r>
                <a:r>
                  <a:rPr lang="en-US" altLang="zh-CN" sz="2400" dirty="0">
                    <a:latin typeface="微软雅黑" panose="020B0503020204020204" pitchFamily="34" charset="-122"/>
                    <a:ea typeface="微软雅黑" panose="020B0503020204020204" pitchFamily="34" charset="-122"/>
                    <a:cs typeface="Times New Roman" pitchFamily="18" charset="0"/>
                  </a:rPr>
                  <a:t>e.g. </a:t>
                </a:r>
                <a:r>
                  <a:rPr lang="en-US" altLang="zh-CN" sz="2400" dirty="0" smtClean="0">
                    <a:latin typeface="微软雅黑" panose="020B0503020204020204" pitchFamily="34" charset="-122"/>
                    <a:ea typeface="微软雅黑" panose="020B0503020204020204" pitchFamily="34" charset="-122"/>
                    <a:cs typeface="Times New Roman" pitchFamily="18" charset="0"/>
                  </a:rPr>
                  <a:t>32K bytes</a:t>
                </a:r>
              </a:p>
              <a:p>
                <a:pPr marL="800100" lvl="1" indent="-342900">
                  <a:lnSpc>
                    <a:spcPct val="100000"/>
                  </a:lnSpc>
                  <a:spcBef>
                    <a:spcPts val="600"/>
                  </a:spcBef>
                  <a:buClr>
                    <a:srgbClr val="FF0000"/>
                  </a:buClr>
                  <a:buSzPct val="80000"/>
                  <a:buFont typeface="Wingdings" panose="05000000000000000000" pitchFamily="2" charset="2"/>
                  <a:buChar char="n"/>
                </a:pP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342900" lvl="1" indent="-342900" algn="l">
                  <a:lnSpc>
                    <a:spcPct val="100000"/>
                  </a:lnSpc>
                  <a:spcBef>
                    <a:spcPts val="600"/>
                  </a:spcBef>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Times New Roman" pitchFamily="18" charset="0"/>
                  </a:rPr>
                  <a:t>计算文件最大</a:t>
                </a:r>
                <a:r>
                  <a:rPr lang="en-US" altLang="zh-CN" sz="2400" dirty="0">
                    <a:latin typeface="微软雅黑" panose="020B0503020204020204" pitchFamily="34" charset="-122"/>
                    <a:ea typeface="微软雅黑" panose="020B0503020204020204" pitchFamily="34" charset="-122"/>
                    <a:cs typeface="Times New Roman" pitchFamily="18" charset="0"/>
                  </a:rPr>
                  <a:t>size</a:t>
                </a:r>
              </a:p>
              <a:p>
                <a:pPr marL="342900" lvl="1" indent="-342900" algn="l">
                  <a:lnSpc>
                    <a:spcPct val="100000"/>
                  </a:lnSpc>
                  <a:spcBef>
                    <a:spcPts val="600"/>
                  </a:spcBef>
                  <a:buFont typeface="Wingdings" panose="05000000000000000000" pitchFamily="2" charset="2"/>
                  <a:buChar char="l"/>
                </a:pP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p:txBody>
          </p:sp>
        </mc:Choice>
        <mc:Fallback>
          <p:sp>
            <p:nvSpPr>
              <p:cNvPr id="2" name="内容占位符 1"/>
              <p:cNvSpPr>
                <a:spLocks noGrp="1" noRot="1" noChangeAspect="1" noMove="1" noResize="1" noEditPoints="1" noAdjustHandles="1" noChangeArrowheads="1" noChangeShapeType="1" noTextEdit="1"/>
              </p:cNvSpPr>
              <p:nvPr>
                <p:ph idx="1"/>
              </p:nvPr>
            </p:nvSpPr>
            <p:spPr>
              <a:blipFill rotWithShape="1">
                <a:blip r:embed="rId2"/>
                <a:stretch>
                  <a:fillRect l="-685" t="-910" r="-843"/>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8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根据索引结构</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/open/</a:t>
            </a:r>
            <a:r>
              <a:rPr lang="en-US" altLang="zh-CN" sz="2400" b="1" dirty="0" err="1">
                <a:solidFill>
                  <a:schemeClr val="accent5">
                    <a:lumMod val="75000"/>
                  </a:schemeClr>
                </a:solidFill>
                <a:latin typeface="微软雅黑" panose="020B0503020204020204" pitchFamily="2" charset="-122"/>
                <a:ea typeface="微软雅黑" panose="020B0503020204020204" pitchFamily="2" charset="-122"/>
              </a:rPr>
              <a:t>buffersize</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结构计算文件</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size</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2020-11-27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TextBox 6"/>
          <p:cNvSpPr txBox="1"/>
          <p:nvPr/>
        </p:nvSpPr>
        <p:spPr>
          <a:xfrm>
            <a:off x="6902626" y="4815656"/>
            <a:ext cx="5136974" cy="1569660"/>
          </a:xfrm>
          <a:prstGeom prst="rect">
            <a:avLst/>
          </a:prstGeom>
          <a:solidFill>
            <a:srgbClr val="DDDDDD"/>
          </a:solidFill>
        </p:spPr>
        <p:txBody>
          <a:bodyPr wrap="square" rtlCol="0">
            <a:spAutoFit/>
          </a:bodyPr>
          <a:lstStyle/>
          <a:p>
            <a:r>
              <a:rPr lang="en-US" altLang="zh-CN" sz="2400" dirty="0" smtClean="0"/>
              <a:t>MySQL</a:t>
            </a:r>
            <a:r>
              <a:rPr lang="zh-CN" altLang="en-US" sz="2400" dirty="0" smtClean="0"/>
              <a:t>数据库中，索引树参数</a:t>
            </a:r>
            <a:r>
              <a:rPr lang="en-US" altLang="zh-CN" sz="2400" dirty="0" smtClean="0"/>
              <a:t>degree n&lt;=100, </a:t>
            </a:r>
            <a:r>
              <a:rPr lang="zh-CN" altLang="en-US" sz="2400" dirty="0" smtClean="0"/>
              <a:t>一张表可支持</a:t>
            </a:r>
            <a:r>
              <a:rPr lang="en-US" altLang="zh-CN" sz="2400" dirty="0" smtClean="0"/>
              <a:t>10</a:t>
            </a:r>
            <a:r>
              <a:rPr lang="zh-CN" altLang="en-US" sz="2400" dirty="0" smtClean="0"/>
              <a:t>亿行数据，但为了控制索引深度，一般不超过</a:t>
            </a:r>
            <a:r>
              <a:rPr lang="en-US" altLang="zh-CN" sz="2400" dirty="0" smtClean="0"/>
              <a:t>2000</a:t>
            </a:r>
            <a:r>
              <a:rPr lang="zh-CN" altLang="en-US" sz="2400" dirty="0" smtClean="0"/>
              <a:t>万行</a:t>
            </a:r>
            <a:endParaRPr lang="zh-CN" altLang="en-US" sz="2400" dirty="0"/>
          </a:p>
        </p:txBody>
      </p:sp>
    </p:spTree>
    <p:extLst>
      <p:ext uri="{BB962C8B-B14F-4D97-AF65-F5344CB8AC3E}">
        <p14:creationId xmlns:p14="http://schemas.microsoft.com/office/powerpoint/2010/main" val="24244804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p:txBody>
              <a:bodyPr>
                <a:normAutofit/>
              </a:bodyPr>
              <a:lstStyle/>
              <a:p>
                <a:pPr marL="342900" lvl="1" indent="-342900" algn="l">
                  <a:lnSpc>
                    <a:spcPct val="125000"/>
                  </a:lnSpc>
                  <a:spcBef>
                    <a:spcPts val="600"/>
                  </a:spcBef>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cs typeface="Times New Roman" pitchFamily="18" charset="0"/>
                  </a:rPr>
                  <a:t>原理：</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1. </a:t>
                </a:r>
                <a:r>
                  <a:rPr lang="zh-CN" altLang="en-US" sz="2400" dirty="0" smtClean="0">
                    <a:latin typeface="微软雅黑" panose="020B0503020204020204" pitchFamily="34" charset="-122"/>
                    <a:ea typeface="微软雅黑" panose="020B0503020204020204" pitchFamily="34" charset="-122"/>
                    <a:cs typeface="Times New Roman" pitchFamily="18" charset="0"/>
                  </a:rPr>
                  <a:t>根据</a:t>
                </a:r>
                <a:r>
                  <a:rPr lang="en-US" altLang="zh-CN" sz="2400" dirty="0">
                    <a:latin typeface="微软雅黑" panose="020B0503020204020204" pitchFamily="34" charset="-122"/>
                    <a:ea typeface="微软雅黑" panose="020B0503020204020204" pitchFamily="34" charset="-122"/>
                    <a:cs typeface="Times New Roman" pitchFamily="18" charset="0"/>
                  </a:rPr>
                  <a:t>directory buffer</a:t>
                </a:r>
                <a:r>
                  <a:rPr lang="zh-CN" altLang="en-US" sz="2400" dirty="0" smtClean="0">
                    <a:latin typeface="微软雅黑" panose="020B0503020204020204" pitchFamily="34" charset="-122"/>
                    <a:ea typeface="微软雅黑" panose="020B0503020204020204" pitchFamily="34" charset="-122"/>
                    <a:cs typeface="Times New Roman" pitchFamily="18" charset="0"/>
                  </a:rPr>
                  <a:t>大小、</a:t>
                </a:r>
                <a:r>
                  <a:rPr lang="en-US" altLang="zh-CN" sz="2400" dirty="0" smtClean="0">
                    <a:latin typeface="微软雅黑" panose="020B0503020204020204" pitchFamily="34" charset="-122"/>
                    <a:ea typeface="微软雅黑" panose="020B0503020204020204" pitchFamily="34" charset="-122"/>
                    <a:cs typeface="Times New Roman" pitchFamily="18" charset="0"/>
                  </a:rPr>
                  <a:t>block size</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r>
                  <a:rPr lang="zh-CN" altLang="en-US" sz="2400" dirty="0">
                    <a:latin typeface="微软雅黑" panose="020B0503020204020204" pitchFamily="34" charset="-122"/>
                    <a:ea typeface="微软雅黑" panose="020B0503020204020204" pitchFamily="34" charset="-122"/>
                    <a:cs typeface="Times New Roman" pitchFamily="18" charset="0"/>
                  </a:rPr>
                  <a:t>确定</a:t>
                </a:r>
                <a:r>
                  <a:rPr lang="en-US" altLang="zh-CN" sz="2400" dirty="0">
                    <a:latin typeface="微软雅黑" panose="020B0503020204020204" pitchFamily="34" charset="-122"/>
                    <a:ea typeface="微软雅黑" panose="020B0503020204020204" pitchFamily="34" charset="-122"/>
                    <a:cs typeface="Times New Roman" pitchFamily="18" charset="0"/>
                  </a:rPr>
                  <a:t>buffer</a:t>
                </a:r>
                <a:r>
                  <a:rPr lang="zh-CN" altLang="en-US" sz="2400" dirty="0">
                    <a:latin typeface="微软雅黑" panose="020B0503020204020204" pitchFamily="34" charset="-122"/>
                    <a:ea typeface="微软雅黑" panose="020B0503020204020204" pitchFamily="34" charset="-122"/>
                    <a:cs typeface="Times New Roman" pitchFamily="18" charset="0"/>
                  </a:rPr>
                  <a:t>所能容纳的最大</a:t>
                </a:r>
                <a:r>
                  <a:rPr lang="en-US" altLang="zh-CN" sz="2400" dirty="0">
                    <a:latin typeface="微软雅黑" panose="020B0503020204020204" pitchFamily="34" charset="-122"/>
                    <a:ea typeface="微软雅黑" panose="020B0503020204020204" pitchFamily="34" charset="-122"/>
                    <a:cs typeface="Times New Roman" pitchFamily="18" charset="0"/>
                  </a:rPr>
                  <a:t>index block</a:t>
                </a:r>
                <a:r>
                  <a:rPr lang="zh-CN" altLang="en-US" sz="2400" dirty="0">
                    <a:latin typeface="微软雅黑" panose="020B0503020204020204" pitchFamily="34" charset="-122"/>
                    <a:ea typeface="微软雅黑" panose="020B0503020204020204" pitchFamily="34" charset="-122"/>
                    <a:cs typeface="Times New Roman" pitchFamily="18" charset="0"/>
                  </a:rPr>
                  <a:t>数目，作为文件最大</a:t>
                </a:r>
                <a:r>
                  <a:rPr lang="en-US" altLang="zh-CN" sz="2400" dirty="0">
                    <a:latin typeface="微软雅黑" panose="020B0503020204020204" pitchFamily="34" charset="-122"/>
                    <a:ea typeface="微软雅黑" panose="020B0503020204020204" pitchFamily="34" charset="-122"/>
                    <a:cs typeface="Times New Roman" pitchFamily="18" charset="0"/>
                  </a:rPr>
                  <a:t>index block</a:t>
                </a:r>
                <a:r>
                  <a:rPr lang="zh-CN" altLang="en-US" sz="2400" dirty="0" smtClean="0">
                    <a:latin typeface="微软雅黑" panose="020B0503020204020204" pitchFamily="34" charset="-122"/>
                    <a:ea typeface="微软雅黑" panose="020B0503020204020204" pitchFamily="34" charset="-122"/>
                    <a:cs typeface="Times New Roman" pitchFamily="18" charset="0"/>
                  </a:rPr>
                  <a:t>数目</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2</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zh-CN" altLang="en-US" sz="2400" dirty="0">
                    <a:latin typeface="微软雅黑" panose="020B0503020204020204" pitchFamily="34" charset="-122"/>
                    <a:ea typeface="微软雅黑" panose="020B0503020204020204" pitchFamily="34" charset="-122"/>
                    <a:cs typeface="Times New Roman" pitchFamily="18" charset="0"/>
                  </a:rPr>
                  <a:t>根据文件目录结构、</a:t>
                </a:r>
                <a:r>
                  <a:rPr lang="zh-CN" altLang="en-US" sz="2400" dirty="0">
                    <a:latin typeface="微软雅黑" panose="020B0503020204020204" pitchFamily="34" charset="-122"/>
                    <a:ea typeface="微软雅黑" panose="020B0503020204020204" pitchFamily="34" charset="-122"/>
                    <a:cs typeface="Times New Roman" pitchFamily="18" charset="0"/>
                  </a:rPr>
                  <a:t>文件最大</a:t>
                </a:r>
                <a:r>
                  <a:rPr lang="en-US" altLang="zh-CN" sz="2400" dirty="0">
                    <a:latin typeface="微软雅黑" panose="020B0503020204020204" pitchFamily="34" charset="-122"/>
                    <a:ea typeface="微软雅黑" panose="020B0503020204020204" pitchFamily="34" charset="-122"/>
                    <a:cs typeface="Times New Roman" pitchFamily="18" charset="0"/>
                  </a:rPr>
                  <a:t>index block</a:t>
                </a:r>
                <a:r>
                  <a:rPr lang="zh-CN" altLang="en-US" sz="2400" dirty="0" smtClean="0">
                    <a:latin typeface="微软雅黑" panose="020B0503020204020204" pitchFamily="34" charset="-122"/>
                    <a:ea typeface="微软雅黑" panose="020B0503020204020204" pitchFamily="34" charset="-122"/>
                    <a:cs typeface="Times New Roman" pitchFamily="18" charset="0"/>
                  </a:rPr>
                  <a:t>数目，确定一级</a:t>
                </a:r>
                <a:r>
                  <a:rPr lang="zh-CN" altLang="en-US" sz="2400" dirty="0">
                    <a:latin typeface="微软雅黑" panose="020B0503020204020204" pitchFamily="34" charset="-122"/>
                    <a:ea typeface="微软雅黑" panose="020B0503020204020204" pitchFamily="34" charset="-122"/>
                    <a:cs typeface="Times New Roman" pitchFamily="18" charset="0"/>
                  </a:rPr>
                  <a:t>间接索引</a:t>
                </a:r>
                <a:r>
                  <a:rPr lang="zh-CN" altLang="en-US" sz="2400" dirty="0" smtClean="0">
                    <a:latin typeface="微软雅黑" panose="020B0503020204020204" pitchFamily="34" charset="-122"/>
                    <a:ea typeface="微软雅黑" panose="020B0503020204020204" pitchFamily="34" charset="-122"/>
                    <a:cs typeface="Times New Roman" pitchFamily="18" charset="0"/>
                  </a:rPr>
                  <a:t>块数目</a:t>
                </a:r>
                <a:r>
                  <a:rPr lang="en-US" altLang="zh-CN" sz="2400" dirty="0" smtClean="0">
                    <a:latin typeface="微软雅黑" panose="020B0503020204020204" pitchFamily="34" charset="-122"/>
                    <a:ea typeface="微软雅黑" panose="020B0503020204020204" pitchFamily="34" charset="-122"/>
                    <a:cs typeface="Times New Roman" pitchFamily="18" charset="0"/>
                  </a:rPr>
                  <a:t>m</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r>
                  <a:rPr lang="zh-CN" altLang="en-US" sz="2400" dirty="0">
                    <a:latin typeface="微软雅黑" panose="020B0503020204020204" pitchFamily="34" charset="-122"/>
                    <a:ea typeface="微软雅黑" panose="020B0503020204020204" pitchFamily="34" charset="-122"/>
                    <a:cs typeface="Times New Roman" pitchFamily="18" charset="0"/>
                  </a:rPr>
                  <a:t>二级间接索引</a:t>
                </a:r>
                <a:r>
                  <a:rPr lang="zh-CN" altLang="en-US" sz="2400" dirty="0">
                    <a:latin typeface="微软雅黑" panose="020B0503020204020204" pitchFamily="34" charset="-122"/>
                    <a:ea typeface="微软雅黑" panose="020B0503020204020204" pitchFamily="34" charset="-122"/>
                    <a:cs typeface="Times New Roman" pitchFamily="18" charset="0"/>
                  </a:rPr>
                  <a:t>块的最大</a:t>
                </a:r>
                <a:r>
                  <a:rPr lang="zh-CN" altLang="en-US" sz="2400" dirty="0" smtClean="0">
                    <a:latin typeface="微软雅黑" panose="020B0503020204020204" pitchFamily="34" charset="-122"/>
                    <a:ea typeface="微软雅黑" panose="020B0503020204020204" pitchFamily="34" charset="-122"/>
                    <a:cs typeface="Times New Roman" pitchFamily="18" charset="0"/>
                  </a:rPr>
                  <a:t>数目</a:t>
                </a:r>
                <a:r>
                  <a:rPr lang="en-US" altLang="zh-CN" sz="2400" dirty="0" smtClean="0">
                    <a:latin typeface="微软雅黑" panose="020B0503020204020204" pitchFamily="34" charset="-122"/>
                    <a:ea typeface="微软雅黑" panose="020B0503020204020204" pitchFamily="34" charset="-122"/>
                    <a:cs typeface="Times New Roman" pitchFamily="18" charset="0"/>
                  </a:rPr>
                  <a:t>n</a:t>
                </a:r>
                <a:r>
                  <a:rPr lang="zh-CN" altLang="en-US" sz="2400" dirty="0" smtClean="0">
                    <a:latin typeface="微软雅黑" panose="020B0503020204020204" pitchFamily="34" charset="-122"/>
                    <a:ea typeface="微软雅黑" panose="020B0503020204020204" pitchFamily="34" charset="-122"/>
                    <a:cs typeface="Times New Roman" pitchFamily="18" charset="0"/>
                  </a:rPr>
                  <a:t> </a:t>
                </a:r>
                <a14:m>
                  <m:oMath xmlns:m="http://schemas.openxmlformats.org/officeDocument/2006/math">
                    <m:r>
                      <a:rPr lang="zh-CN" altLang="en-US" sz="2400" i="1">
                        <a:latin typeface="Cambria Math"/>
                      </a:rPr>
                      <m:t>→</m:t>
                    </m:r>
                  </m:oMath>
                </a14:m>
                <a:r>
                  <a:rPr lang="zh-CN" altLang="en-US" sz="2400" dirty="0">
                    <a:latin typeface="微软雅黑" panose="020B0503020204020204" pitchFamily="34" charset="-122"/>
                    <a:ea typeface="微软雅黑" panose="020B0503020204020204" pitchFamily="34" charset="-122"/>
                    <a:cs typeface="Times New Roman" pitchFamily="18" charset="0"/>
                  </a:rPr>
                  <a:t> 文件最大</a:t>
                </a:r>
                <a:r>
                  <a:rPr lang="en-US" altLang="zh-CN" sz="2400" dirty="0" smtClean="0">
                    <a:latin typeface="微软雅黑" panose="020B0503020204020204" pitchFamily="34" charset="-122"/>
                    <a:ea typeface="微软雅黑" panose="020B0503020204020204" pitchFamily="34" charset="-122"/>
                    <a:cs typeface="Times New Roman" pitchFamily="18" charset="0"/>
                  </a:rPr>
                  <a:t>size</a:t>
                </a:r>
              </a:p>
              <a:p>
                <a:pPr marL="1257300" lvl="2" indent="-342900">
                  <a:lnSpc>
                    <a:spcPct val="125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cs typeface="Times New Roman" pitchFamily="18" charset="0"/>
                  </a:rPr>
                  <a:t>方法：</a:t>
                </a:r>
                <a:r>
                  <a:rPr lang="en-US" altLang="zh-CN" sz="2400" dirty="0" smtClean="0">
                    <a:latin typeface="微软雅黑" panose="020B0503020204020204" pitchFamily="34" charset="-122"/>
                    <a:ea typeface="微软雅黑" panose="020B0503020204020204" pitchFamily="34" charset="-122"/>
                    <a:cs typeface="Times New Roman" pitchFamily="18" charset="0"/>
                  </a:rPr>
                  <a:t>buffer</a:t>
                </a:r>
                <a:r>
                  <a:rPr lang="zh-CN" altLang="en-US" sz="2400" dirty="0" smtClean="0">
                    <a:latin typeface="微软雅黑" panose="020B0503020204020204" pitchFamily="34" charset="-122"/>
                    <a:ea typeface="微软雅黑" panose="020B0503020204020204" pitchFamily="34" charset="-122"/>
                    <a:cs typeface="Times New Roman" pitchFamily="18" charset="0"/>
                  </a:rPr>
                  <a:t>先容纳直接索引所在的</a:t>
                </a:r>
                <a:r>
                  <a:rPr lang="en-US" altLang="zh-CN" sz="2400" dirty="0" smtClean="0">
                    <a:latin typeface="微软雅黑" panose="020B0503020204020204" pitchFamily="34" charset="-122"/>
                    <a:ea typeface="微软雅黑" panose="020B0503020204020204" pitchFamily="34" charset="-122"/>
                    <a:cs typeface="Times New Roman" pitchFamily="18" charset="0"/>
                  </a:rPr>
                  <a:t>FCB</a:t>
                </a:r>
                <a:r>
                  <a:rPr lang="zh-CN" altLang="en-US" sz="2400" dirty="0" smtClean="0">
                    <a:latin typeface="微软雅黑" panose="020B0503020204020204" pitchFamily="34" charset="-122"/>
                    <a:ea typeface="微软雅黑" panose="020B0503020204020204" pitchFamily="34" charset="-122"/>
                    <a:cs typeface="Times New Roman" pitchFamily="18" charset="0"/>
                  </a:rPr>
                  <a:t>块，剩余空间再容纳</a:t>
                </a:r>
                <a:r>
                  <a:rPr lang="zh-CN" altLang="en-US" sz="2400" dirty="0">
                    <a:latin typeface="微软雅黑" panose="020B0503020204020204" pitchFamily="34" charset="-122"/>
                    <a:ea typeface="微软雅黑" panose="020B0503020204020204" pitchFamily="34" charset="-122"/>
                    <a:cs typeface="Times New Roman" pitchFamily="18" charset="0"/>
                  </a:rPr>
                  <a:t>一级间接索引</a:t>
                </a:r>
                <a:r>
                  <a:rPr lang="zh-CN" altLang="en-US" sz="2400" dirty="0" smtClean="0">
                    <a:latin typeface="微软雅黑" panose="020B0503020204020204" pitchFamily="34" charset="-122"/>
                    <a:ea typeface="微软雅黑" panose="020B0503020204020204" pitchFamily="34" charset="-122"/>
                    <a:cs typeface="Times New Roman" pitchFamily="18" charset="0"/>
                  </a:rPr>
                  <a:t>块（最多</a:t>
                </a:r>
                <a:r>
                  <a:rPr lang="en-US" altLang="zh-CN" sz="2400" dirty="0" smtClean="0">
                    <a:latin typeface="微软雅黑" panose="020B0503020204020204" pitchFamily="34" charset="-122"/>
                    <a:ea typeface="微软雅黑" panose="020B0503020204020204" pitchFamily="34" charset="-122"/>
                    <a:cs typeface="Times New Roman" pitchFamily="18" charset="0"/>
                  </a:rPr>
                  <a:t>m</a:t>
                </a:r>
                <a:r>
                  <a:rPr lang="zh-CN" altLang="en-US" sz="2400" dirty="0" smtClean="0">
                    <a:latin typeface="微软雅黑" panose="020B0503020204020204" pitchFamily="34" charset="-122"/>
                    <a:ea typeface="微软雅黑" panose="020B0503020204020204" pitchFamily="34" charset="-122"/>
                    <a:cs typeface="Times New Roman" pitchFamily="18" charset="0"/>
                  </a:rPr>
                  <a:t>块），还有剩余空间再容纳二级间接索引块</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342900" lvl="1" indent="-342900" algn="l">
                  <a:lnSpc>
                    <a:spcPct val="100000"/>
                  </a:lnSpc>
                  <a:spcBef>
                    <a:spcPts val="600"/>
                  </a:spcBef>
                  <a:buFont typeface="Wingdings" panose="05000000000000000000" pitchFamily="2" charset="2"/>
                  <a:buChar char="l"/>
                </a:pP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p:txBody>
          </p:sp>
        </mc:Choice>
        <mc:Fallback>
          <p:sp>
            <p:nvSpPr>
              <p:cNvPr id="2" name="内容占位符 1"/>
              <p:cNvSpPr>
                <a:spLocks noGrp="1" noRot="1" noChangeAspect="1" noMove="1" noResize="1" noEditPoints="1" noAdjustHandles="1" noChangeArrowheads="1" noChangeShapeType="1" noTextEdit="1"/>
              </p:cNvSpPr>
              <p:nvPr>
                <p:ph idx="1"/>
              </p:nvPr>
            </p:nvSpPr>
            <p:spPr>
              <a:blipFill rotWithShape="1">
                <a:blip r:embed="rId2"/>
                <a:stretch>
                  <a:fillRect l="-685" r="-3477"/>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8</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2020-11-27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4832845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2020-11-27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标题 2"/>
          <p:cNvSpPr>
            <a:spLocks noGrp="1"/>
          </p:cNvSpPr>
          <p:nvPr>
            <p:ph type="title"/>
          </p:nvPr>
        </p:nvSpPr>
        <p:spPr>
          <a:xfrm>
            <a:off x="819730" y="228600"/>
            <a:ext cx="10552540" cy="685800"/>
          </a:xfrm>
        </p:spPr>
        <p:txBody>
          <a:bodyPr>
            <a:normAutofit/>
          </a:bodyPr>
          <a:lstStyle/>
          <a:p>
            <a:pPr lvl="1" algn="ctr" rtl="0">
              <a:lnSpc>
                <a:spcPct val="90000"/>
              </a:lnSpc>
              <a:spcBef>
                <a:spcPct val="0"/>
              </a:spcBef>
            </a:pP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例</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9 Linked</a:t>
            </a: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文件</a:t>
            </a: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根据</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指针</a:t>
            </a: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长度确定</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文件最大</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size</a:t>
            </a:r>
            <a:endPar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endParaRPr>
          </a:p>
        </p:txBody>
      </p:sp>
      <p:sp>
        <p:nvSpPr>
          <p:cNvPr id="10" name="内容占位符 1"/>
          <p:cNvSpPr>
            <a:spLocks noGrp="1"/>
          </p:cNvSpPr>
          <p:nvPr>
            <p:ph idx="1"/>
          </p:nvPr>
        </p:nvSpPr>
        <p:spPr>
          <a:xfrm>
            <a:off x="319544" y="1113503"/>
            <a:ext cx="5255756" cy="5361039"/>
          </a:xfrm>
        </p:spPr>
        <p:txBody>
          <a:bodyPr>
            <a:normAutofit/>
          </a:bodyPr>
          <a:lstStyle/>
          <a:p>
            <a:pPr marL="342900" lvl="1" indent="-342900" algn="l">
              <a:lnSpc>
                <a:spcPct val="125000"/>
              </a:lnSpc>
              <a:spcBef>
                <a:spcPts val="600"/>
              </a:spcBef>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cs typeface="Times New Roman" pitchFamily="18" charset="0"/>
              </a:rPr>
              <a:t>原理</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cs typeface="Times New Roman" pitchFamily="18" charset="0"/>
              </a:rPr>
              <a:t>文件数据库尾部带有指向下一块的地址指针</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rPr>
              <a:t>指针</a:t>
            </a:r>
            <a:r>
              <a:rPr lang="zh-CN" altLang="en-US" sz="2400" dirty="0">
                <a:latin typeface="微软雅黑" panose="020B0503020204020204" pitchFamily="34" charset="-122"/>
                <a:ea typeface="微软雅黑" panose="020B0503020204020204" pitchFamily="34" charset="-122"/>
              </a:rPr>
              <a:t>长度</a:t>
            </a:r>
            <a:r>
              <a:rPr lang="zh-CN" altLang="en-US" sz="2400" dirty="0" smtClean="0">
                <a:latin typeface="微软雅黑" panose="020B0503020204020204" pitchFamily="34" charset="-122"/>
                <a:ea typeface="微软雅黑" panose="020B0503020204020204" pitchFamily="34" charset="-122"/>
              </a:rPr>
              <a:t>为，</a:t>
            </a:r>
            <a:r>
              <a:rPr lang="en-US" altLang="zh-CN" sz="2400" dirty="0">
                <a:latin typeface="微软雅黑" panose="020B0503020204020204" pitchFamily="34" charset="-122"/>
                <a:ea typeface="微软雅黑" panose="020B0503020204020204" pitchFamily="34" charset="-122"/>
              </a:rPr>
              <a:t>e.g. </a:t>
            </a:r>
            <a:r>
              <a:rPr lang="en-US" altLang="zh-CN" sz="2400" dirty="0" smtClean="0">
                <a:latin typeface="微软雅黑" panose="020B0503020204020204" pitchFamily="34" charset="-122"/>
                <a:ea typeface="微软雅黑" panose="020B0503020204020204" pitchFamily="34" charset="-122"/>
              </a:rPr>
              <a:t>4bytes=32</a:t>
            </a:r>
            <a:r>
              <a:rPr lang="en-US" altLang="zh-CN" sz="2400" baseline="30000" dirty="0" smtClean="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bits</a:t>
            </a:r>
            <a:r>
              <a:rPr lang="zh-CN" altLang="en-US" sz="2400" dirty="0">
                <a:latin typeface="微软雅黑" panose="020B0503020204020204" pitchFamily="34" charset="-122"/>
                <a:ea typeface="微软雅黑" panose="020B0503020204020204" pitchFamily="34" charset="-122"/>
              </a:rPr>
              <a:t>，可以指向最多</a:t>
            </a:r>
            <a:r>
              <a:rPr lang="en-US" altLang="zh-CN" sz="2400" dirty="0">
                <a:latin typeface="微软雅黑" panose="020B0503020204020204" pitchFamily="34" charset="-122"/>
                <a:ea typeface="微软雅黑" panose="020B0503020204020204" pitchFamily="34" charset="-122"/>
              </a:rPr>
              <a:t>2</a:t>
            </a:r>
            <a:r>
              <a:rPr lang="en-US" altLang="zh-CN" sz="2400" baseline="30000" dirty="0">
                <a:latin typeface="微软雅黑" panose="020B0503020204020204" pitchFamily="34" charset="-122"/>
                <a:ea typeface="微软雅黑" panose="020B0503020204020204" pitchFamily="34" charset="-122"/>
              </a:rPr>
              <a:t>32 </a:t>
            </a:r>
            <a:r>
              <a:rPr lang="zh-CN" altLang="en-US" sz="2400" dirty="0">
                <a:latin typeface="微软雅黑" panose="020B0503020204020204" pitchFamily="34" charset="-122"/>
                <a:ea typeface="微软雅黑" panose="020B0503020204020204" pitchFamily="34" charset="-122"/>
              </a:rPr>
              <a:t>个</a:t>
            </a:r>
            <a:r>
              <a:rPr lang="en-US" altLang="zh-CN" sz="2400" dirty="0" smtClean="0">
                <a:latin typeface="微软雅黑" panose="020B0503020204020204" pitchFamily="34" charset="-122"/>
                <a:ea typeface="微软雅黑" panose="020B0503020204020204" pitchFamily="34" charset="-122"/>
              </a:rPr>
              <a:t>blocks</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rPr>
              <a:t>文件</a:t>
            </a:r>
            <a:r>
              <a:rPr lang="zh-CN" altLang="en-US" sz="2400" dirty="0">
                <a:latin typeface="微软雅黑" panose="020B0503020204020204" pitchFamily="34" charset="-122"/>
                <a:ea typeface="微软雅黑" panose="020B0503020204020204" pitchFamily="34" charset="-122"/>
              </a:rPr>
              <a:t>最大</a:t>
            </a:r>
            <a:r>
              <a:rPr lang="en-US" altLang="zh-CN" sz="2400" dirty="0">
                <a:latin typeface="微软雅黑" panose="020B0503020204020204" pitchFamily="34" charset="-122"/>
                <a:ea typeface="微软雅黑" panose="020B0503020204020204" pitchFamily="34" charset="-122"/>
              </a:rPr>
              <a:t>size</a:t>
            </a:r>
            <a:r>
              <a:rPr lang="zh-CN" altLang="en-US" sz="2400" dirty="0">
                <a:latin typeface="微软雅黑" panose="020B0503020204020204" pitchFamily="34" charset="-122"/>
                <a:ea typeface="微软雅黑" panose="020B0503020204020204" pitchFamily="34" charset="-122"/>
              </a:rPr>
              <a:t>为 </a:t>
            </a:r>
            <a:r>
              <a:rPr lang="en-US" altLang="zh-CN" sz="2400" dirty="0">
                <a:latin typeface="微软雅黑" panose="020B0503020204020204" pitchFamily="34" charset="-122"/>
                <a:ea typeface="微软雅黑" panose="020B0503020204020204" pitchFamily="34" charset="-122"/>
              </a:rPr>
              <a:t>2</a:t>
            </a:r>
            <a:r>
              <a:rPr lang="en-US" altLang="zh-CN" sz="2400" baseline="30000" dirty="0">
                <a:latin typeface="微软雅黑" panose="020B0503020204020204" pitchFamily="34" charset="-122"/>
                <a:ea typeface="微软雅黑" panose="020B0503020204020204" pitchFamily="34" charset="-122"/>
              </a:rPr>
              <a:t>32 </a:t>
            </a:r>
            <a:r>
              <a:rPr lang="en-US" altLang="zh-CN" sz="2400" dirty="0">
                <a:latin typeface="微软雅黑" panose="020B0503020204020204" pitchFamily="34" charset="-122"/>
                <a:ea typeface="微软雅黑" panose="020B0503020204020204" pitchFamily="34" charset="-122"/>
              </a:rPr>
              <a:t>blocks</a:t>
            </a:r>
            <a:endParaRPr lang="zh-CN" altLang="en-US" sz="2400" dirty="0">
              <a:latin typeface="微软雅黑" panose="020B0503020204020204" pitchFamily="34" charset="-122"/>
              <a:ea typeface="微软雅黑" panose="020B0503020204020204" pitchFamily="34" charset="-122"/>
            </a:endParaRPr>
          </a:p>
        </p:txBody>
      </p:sp>
      <p:pic>
        <p:nvPicPr>
          <p:cNvPr id="11" name="Picture 3"/>
          <p:cNvPicPr>
            <a:picLocks noChangeAspect="1" noChangeArrowheads="1"/>
          </p:cNvPicPr>
          <p:nvPr/>
        </p:nvPicPr>
        <p:blipFill>
          <a:blip r:embed="rId2">
            <a:extLst>
              <a:ext uri="{28A0092B-C50C-407E-A947-70E740481C1C}">
                <a14:useLocalDpi xmlns:a14="http://schemas.microsoft.com/office/drawing/2010/main" val="0"/>
              </a:ext>
            </a:extLst>
          </a:blip>
          <a:srcRect l="6741" t="1070" r="7158" b="1385"/>
          <a:stretch>
            <a:fillRect/>
          </a:stretch>
        </p:blipFill>
        <p:spPr bwMode="auto">
          <a:xfrm>
            <a:off x="5727700" y="1466551"/>
            <a:ext cx="6450918" cy="467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000000"/>
                </a:solidFill>
                <a:miter lim="800000"/>
                <a:headEnd/>
                <a:tailEnd/>
              </a14:hiddenLine>
            </a:ext>
          </a:extLst>
        </p:spPr>
      </p:pic>
      <p:sp>
        <p:nvSpPr>
          <p:cNvPr id="12" name="Text Box 4"/>
          <p:cNvSpPr txBox="1">
            <a:spLocks noChangeArrowheads="1"/>
          </p:cNvSpPr>
          <p:nvPr/>
        </p:nvSpPr>
        <p:spPr bwMode="auto">
          <a:xfrm>
            <a:off x="6576585" y="1004887"/>
            <a:ext cx="55332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smtClean="0">
                <a:latin typeface="微软雅黑" panose="020B0503020204020204" pitchFamily="34" charset="-122"/>
                <a:ea typeface="微软雅黑" panose="020B0503020204020204" pitchFamily="34" charset="-122"/>
              </a:rPr>
              <a:t>file </a:t>
            </a:r>
            <a:r>
              <a:rPr lang="en-US" altLang="zh-CN" sz="2400" i="1" dirty="0">
                <a:solidFill>
                  <a:schemeClr val="hlink"/>
                </a:solidFill>
                <a:latin typeface="微软雅黑" panose="020B0503020204020204" pitchFamily="34" charset="-122"/>
                <a:ea typeface="微软雅黑" panose="020B0503020204020204" pitchFamily="34" charset="-122"/>
              </a:rPr>
              <a:t>test</a:t>
            </a:r>
            <a:r>
              <a:rPr lang="en-US" altLang="zh-CN" sz="2400" dirty="0">
                <a:latin typeface="微软雅黑" panose="020B0503020204020204" pitchFamily="34" charset="-122"/>
                <a:ea typeface="微软雅黑" panose="020B0503020204020204" pitchFamily="34" charset="-122"/>
              </a:rPr>
              <a:t> and its block </a:t>
            </a:r>
            <a:r>
              <a:rPr lang="en-US" altLang="zh-CN" sz="2400" dirty="0">
                <a:solidFill>
                  <a:schemeClr val="hlink"/>
                </a:solidFill>
                <a:latin typeface="微软雅黑" panose="020B0503020204020204" pitchFamily="34" charset="-122"/>
                <a:ea typeface="微软雅黑" panose="020B0503020204020204" pitchFamily="34" charset="-122"/>
              </a:rPr>
              <a:t>217; 618; 339</a:t>
            </a:r>
          </a:p>
        </p:txBody>
      </p:sp>
      <p:sp>
        <p:nvSpPr>
          <p:cNvPr id="13" name="Text Box 6"/>
          <p:cNvSpPr txBox="1">
            <a:spLocks noChangeArrowheads="1"/>
          </p:cNvSpPr>
          <p:nvPr/>
        </p:nvSpPr>
        <p:spPr bwMode="auto">
          <a:xfrm>
            <a:off x="10148612" y="1636712"/>
            <a:ext cx="15499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partition k</a:t>
            </a:r>
          </a:p>
        </p:txBody>
      </p:sp>
      <p:sp>
        <p:nvSpPr>
          <p:cNvPr id="14" name="Rectangle 2"/>
          <p:cNvSpPr txBox="1">
            <a:spLocks noChangeArrowheads="1"/>
          </p:cNvSpPr>
          <p:nvPr/>
        </p:nvSpPr>
        <p:spPr>
          <a:xfrm>
            <a:off x="6900231" y="5937653"/>
            <a:ext cx="4472039" cy="6096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2000" b="0" i="0" kern="1200">
                <a:solidFill>
                  <a:srgbClr val="002647"/>
                </a:solidFill>
                <a:latin typeface="+mj-ea"/>
                <a:ea typeface="+mj-ea"/>
                <a:cs typeface="+mj-cs"/>
              </a:defRPr>
            </a:lvl1pPr>
          </a:lstStyle>
          <a:p>
            <a:r>
              <a:rPr lang="en-US" altLang="zh-CN" sz="2400" dirty="0" smtClean="0">
                <a:solidFill>
                  <a:schemeClr val="tx1"/>
                </a:solidFill>
                <a:latin typeface="微软雅黑" panose="020B0503020204020204" pitchFamily="34" charset="-122"/>
                <a:ea typeface="微软雅黑" panose="020B0503020204020204" pitchFamily="34" charset="-122"/>
              </a:rPr>
              <a:t>Fig. 11.7  File-Allocation Table</a:t>
            </a:r>
            <a:endParaRPr lang="en-US" altLang="zh-CN" sz="2400" dirty="0" smtClean="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511514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pPr marL="342900" lvl="1" indent="-342900" algn="l">
              <a:lnSpc>
                <a:spcPct val="125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There </a:t>
            </a:r>
            <a:r>
              <a:rPr lang="en-US" altLang="zh-CN" sz="2400" dirty="0">
                <a:latin typeface="微软雅黑" panose="020B0503020204020204" pitchFamily="34" charset="-122"/>
                <a:ea typeface="微软雅黑" panose="020B0503020204020204" pitchFamily="34" charset="-122"/>
                <a:cs typeface="Times New Roman" pitchFamily="18" charset="0"/>
              </a:rPr>
              <a:t>are two text files A and B in the file system. The size of the file A is </a:t>
            </a:r>
            <a:r>
              <a:rPr lang="en-US" altLang="zh-CN" sz="2400" dirty="0">
                <a:solidFill>
                  <a:srgbClr val="FF0000"/>
                </a:solidFill>
                <a:latin typeface="微软雅黑" panose="020B0503020204020204" pitchFamily="34" charset="-122"/>
                <a:ea typeface="微软雅黑" panose="020B0503020204020204" pitchFamily="34" charset="-122"/>
                <a:cs typeface="Times New Roman" pitchFamily="18" charset="0"/>
              </a:rPr>
              <a:t>20MB</a:t>
            </a:r>
            <a:r>
              <a:rPr lang="en-US" altLang="zh-CN" sz="2400" dirty="0">
                <a:latin typeface="微软雅黑" panose="020B0503020204020204" pitchFamily="34" charset="-122"/>
                <a:ea typeface="微软雅黑" panose="020B0503020204020204" pitchFamily="34" charset="-122"/>
                <a:cs typeface="Times New Roman" pitchFamily="18" charset="0"/>
              </a:rPr>
              <a:t>, and the size of the file B is </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itchFamily="18" charset="0"/>
              </a:rPr>
              <a:t>20KB</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342900" lvl="1" indent="-342900" algn="l">
              <a:lnSpc>
                <a:spcPct val="125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When </a:t>
            </a:r>
            <a:r>
              <a:rPr lang="en-US" altLang="zh-CN" sz="2400" dirty="0">
                <a:latin typeface="微软雅黑" panose="020B0503020204020204" pitchFamily="34" charset="-122"/>
                <a:ea typeface="微软雅黑" panose="020B0503020204020204" pitchFamily="34" charset="-122"/>
                <a:cs typeface="Times New Roman" pitchFamily="18" charset="0"/>
              </a:rPr>
              <a:t>using </a:t>
            </a:r>
            <a:r>
              <a:rPr lang="en-US" altLang="zh-CN" sz="2400" dirty="0">
                <a:solidFill>
                  <a:srgbClr val="FF0000"/>
                </a:solidFill>
                <a:latin typeface="微软雅黑" panose="020B0503020204020204" pitchFamily="34" charset="-122"/>
                <a:ea typeface="微软雅黑" panose="020B0503020204020204" pitchFamily="34" charset="-122"/>
                <a:cs typeface="Times New Roman" pitchFamily="18" charset="0"/>
              </a:rPr>
              <a:t>the linked allocation </a:t>
            </a:r>
            <a:r>
              <a:rPr lang="en-US" altLang="zh-CN" sz="2400" dirty="0">
                <a:latin typeface="微软雅黑" panose="020B0503020204020204" pitchFamily="34" charset="-122"/>
                <a:ea typeface="微软雅黑" panose="020B0503020204020204" pitchFamily="34" charset="-122"/>
                <a:cs typeface="Times New Roman" pitchFamily="18" charset="0"/>
              </a:rPr>
              <a:t>scheme, each block’s size is </a:t>
            </a:r>
            <a:r>
              <a:rPr lang="en-US" altLang="zh-CN" sz="2400" dirty="0">
                <a:solidFill>
                  <a:srgbClr val="FF0000"/>
                </a:solidFill>
                <a:latin typeface="微软雅黑" panose="020B0503020204020204" pitchFamily="34" charset="-122"/>
                <a:ea typeface="微软雅黑" panose="020B0503020204020204" pitchFamily="34" charset="-122"/>
                <a:cs typeface="Times New Roman" pitchFamily="18" charset="0"/>
              </a:rPr>
              <a:t>4096B</a:t>
            </a:r>
            <a:r>
              <a:rPr lang="en-US" altLang="zh-CN" sz="2400" dirty="0">
                <a:latin typeface="微软雅黑" panose="020B0503020204020204" pitchFamily="34" charset="-122"/>
                <a:ea typeface="微软雅黑" panose="020B0503020204020204" pitchFamily="34" charset="-122"/>
                <a:cs typeface="Times New Roman" pitchFamily="18" charset="0"/>
              </a:rPr>
              <a:t>, and the block address in the block is of </a:t>
            </a:r>
            <a:r>
              <a:rPr lang="en-US" altLang="zh-CN" sz="2400" dirty="0">
                <a:solidFill>
                  <a:srgbClr val="FF0000"/>
                </a:solidFill>
                <a:latin typeface="微软雅黑" panose="020B0503020204020204" pitchFamily="34" charset="-122"/>
                <a:ea typeface="微软雅黑" panose="020B0503020204020204" pitchFamily="34" charset="-122"/>
                <a:cs typeface="Times New Roman" pitchFamily="18" charset="0"/>
              </a:rPr>
              <a:t>4 bytes length</a:t>
            </a:r>
            <a:r>
              <a:rPr lang="en-US" altLang="zh-CN" sz="2400" dirty="0">
                <a:latin typeface="微软雅黑" panose="020B0503020204020204" pitchFamily="34" charset="-122"/>
                <a:ea typeface="微软雅黑" panose="020B0503020204020204" pitchFamily="34" charset="-122"/>
                <a:cs typeface="Times New Roman" pitchFamily="18" charset="0"/>
              </a:rPr>
              <a:t>. The directory entries are already in main memory.</a:t>
            </a:r>
            <a:endParaRPr lang="zh-CN" altLang="zh-CN" sz="2400" dirty="0">
              <a:latin typeface="微软雅黑" panose="020B0503020204020204" pitchFamily="34" charset="-122"/>
              <a:ea typeface="微软雅黑" panose="020B0503020204020204" pitchFamily="34" charset="-122"/>
              <a:cs typeface="Times New Roman" pitchFamily="18" charset="0"/>
            </a:endParaRPr>
          </a:p>
          <a:p>
            <a:pPr lvl="0"/>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342900" lvl="1" indent="-342900" algn="l">
              <a:lnSpc>
                <a:spcPct val="125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Questions</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What </a:t>
            </a:r>
            <a:r>
              <a:rPr lang="en-US" altLang="zh-CN" sz="2400" dirty="0">
                <a:latin typeface="微软雅黑" panose="020B0503020204020204" pitchFamily="34" charset="-122"/>
                <a:ea typeface="微软雅黑" panose="020B0503020204020204" pitchFamily="34" charset="-122"/>
                <a:cs typeface="Times New Roman" pitchFamily="18" charset="0"/>
              </a:rPr>
              <a:t>is the size of the maximum file in this file system? </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When </a:t>
            </a:r>
            <a:r>
              <a:rPr lang="en-US" altLang="zh-CN" sz="2400" dirty="0">
                <a:latin typeface="微软雅黑" panose="020B0503020204020204" pitchFamily="34" charset="-122"/>
                <a:ea typeface="微软雅黑" panose="020B0503020204020204" pitchFamily="34" charset="-122"/>
                <a:cs typeface="Times New Roman" pitchFamily="18" charset="0"/>
              </a:rPr>
              <a:t>the file A will be accessed, how many disk I/O operations (i.e. disk read or write) are required if the information in the 16389</a:t>
            </a:r>
            <a:r>
              <a:rPr lang="en-US" altLang="zh-CN" sz="2400" baseline="30000" dirty="0">
                <a:latin typeface="微软雅黑" panose="020B0503020204020204" pitchFamily="34" charset="-122"/>
                <a:ea typeface="微软雅黑" panose="020B0503020204020204" pitchFamily="34" charset="-122"/>
                <a:cs typeface="Times New Roman" pitchFamily="18" charset="0"/>
              </a:rPr>
              <a:t>th</a:t>
            </a:r>
            <a:r>
              <a:rPr lang="en-US" altLang="zh-CN" sz="2400" dirty="0">
                <a:latin typeface="微软雅黑" panose="020B0503020204020204" pitchFamily="34" charset="-122"/>
                <a:ea typeface="微软雅黑" panose="020B0503020204020204" pitchFamily="34" charset="-122"/>
                <a:cs typeface="Times New Roman" pitchFamily="18" charset="0"/>
              </a:rPr>
              <a:t> byte in the file A is to be accessed</a:t>
            </a:r>
            <a:r>
              <a:rPr lang="en-US" altLang="zh-CN" sz="2400" dirty="0" smtClean="0">
                <a:latin typeface="微软雅黑" panose="020B0503020204020204" pitchFamily="34" charset="-122"/>
                <a:ea typeface="微软雅黑" panose="020B0503020204020204" pitchFamily="34" charset="-122"/>
                <a:cs typeface="Times New Roman" pitchFamily="18" charset="0"/>
              </a:rPr>
              <a:t>?</a:t>
            </a:r>
            <a:endParaRPr lang="zh-CN" altLang="en-US" sz="2400" dirty="0">
              <a:latin typeface="微软雅黑" panose="020B0503020204020204" pitchFamily="34" charset="-122"/>
              <a:ea typeface="微软雅黑" panose="020B0503020204020204" pitchFamily="34" charset="-122"/>
              <a:cs typeface="Times New Roman" pitchFamily="18" charset="0"/>
            </a:endParaRPr>
          </a:p>
        </p:txBody>
      </p:sp>
      <p:sp>
        <p:nvSpPr>
          <p:cNvPr id="3" name="标题 2"/>
          <p:cNvSpPr>
            <a:spLocks noGrp="1"/>
          </p:cNvSpPr>
          <p:nvPr>
            <p:ph type="title"/>
          </p:nvPr>
        </p:nvSpPr>
        <p:spPr/>
        <p:txBody>
          <a:bodyPr>
            <a:normAutofit/>
          </a:bodyPr>
          <a:lstStyle/>
          <a:p>
            <a:pPr algn="ct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10 Linked</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文件</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size</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及</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I/O</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次数</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2020-11-27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0217051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10</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2020-11-27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内容占位符 2"/>
          <p:cNvSpPr>
            <a:spLocks noGrp="1"/>
          </p:cNvSpPr>
          <p:nvPr>
            <p:ph idx="1"/>
          </p:nvPr>
        </p:nvSpPr>
        <p:spPr/>
        <p:txBody>
          <a:bodyPr>
            <a:normAutofit/>
          </a:bodyPr>
          <a:lstStyle/>
          <a:p>
            <a:pPr marL="342900" lvl="1" indent="-342900" algn="l">
              <a:lnSpc>
                <a:spcPct val="125000"/>
              </a:lnSpc>
              <a:spcBef>
                <a:spcPts val="600"/>
              </a:spcBef>
              <a:buFont typeface="Wingdings" panose="05000000000000000000" pitchFamily="2" charset="2"/>
              <a:buChar char="l"/>
            </a:pPr>
            <a:r>
              <a:rPr lang="zh-CN" altLang="zh-CN" sz="2400" dirty="0" smtClean="0">
                <a:latin typeface="微软雅黑" panose="020B0503020204020204" pitchFamily="34" charset="-122"/>
                <a:ea typeface="微软雅黑" panose="020B0503020204020204" pitchFamily="34" charset="-122"/>
                <a:cs typeface="Times New Roman" pitchFamily="18" charset="0"/>
              </a:rPr>
              <a:t>由于</a:t>
            </a:r>
            <a:r>
              <a:rPr lang="zh-CN" altLang="zh-CN" sz="2400" dirty="0">
                <a:latin typeface="微软雅黑" panose="020B0503020204020204" pitchFamily="34" charset="-122"/>
                <a:ea typeface="微软雅黑" panose="020B0503020204020204" pitchFamily="34" charset="-122"/>
                <a:cs typeface="Times New Roman" pitchFamily="18" charset="0"/>
              </a:rPr>
              <a:t>块地址占</a:t>
            </a:r>
            <a:r>
              <a:rPr lang="en-US" altLang="zh-CN" sz="2400" dirty="0">
                <a:latin typeface="微软雅黑" panose="020B0503020204020204" pitchFamily="34" charset="-122"/>
                <a:ea typeface="微软雅黑" panose="020B0503020204020204" pitchFamily="34" charset="-122"/>
                <a:cs typeface="Times New Roman" pitchFamily="18" charset="0"/>
              </a:rPr>
              <a:t> 4 </a:t>
            </a:r>
            <a:r>
              <a:rPr lang="zh-CN" altLang="zh-CN" sz="2400" dirty="0">
                <a:latin typeface="微软雅黑" panose="020B0503020204020204" pitchFamily="34" charset="-122"/>
                <a:ea typeface="微软雅黑" panose="020B0503020204020204" pitchFamily="34" charset="-122"/>
                <a:cs typeface="Times New Roman" pitchFamily="18" charset="0"/>
              </a:rPr>
              <a:t>字节， 即</a:t>
            </a:r>
            <a:r>
              <a:rPr lang="en-US" altLang="zh-CN" sz="2400" dirty="0">
                <a:latin typeface="微软雅黑" panose="020B0503020204020204" pitchFamily="34" charset="-122"/>
                <a:ea typeface="微软雅黑" panose="020B0503020204020204" pitchFamily="34" charset="-122"/>
                <a:cs typeface="Times New Roman" pitchFamily="18" charset="0"/>
              </a:rPr>
              <a:t> 32 </a:t>
            </a:r>
            <a:r>
              <a:rPr lang="zh-CN" altLang="zh-CN" sz="2400" dirty="0">
                <a:latin typeface="微软雅黑" panose="020B0503020204020204" pitchFamily="34" charset="-122"/>
                <a:ea typeface="微软雅黑" panose="020B0503020204020204" pitchFamily="34" charset="-122"/>
                <a:cs typeface="Times New Roman" pitchFamily="18" charset="0"/>
              </a:rPr>
              <a:t>位， 所以能表示的最多</a:t>
            </a:r>
            <a:r>
              <a:rPr lang="en-US" altLang="zh-CN" sz="2400" dirty="0">
                <a:latin typeface="微软雅黑" panose="020B0503020204020204" pitchFamily="34" charset="-122"/>
                <a:ea typeface="微软雅黑" panose="020B0503020204020204" pitchFamily="34" charset="-122"/>
                <a:cs typeface="Times New Roman" pitchFamily="18" charset="0"/>
              </a:rPr>
              <a:t>block</a:t>
            </a:r>
            <a:r>
              <a:rPr lang="zh-CN" altLang="zh-CN" sz="2400" dirty="0">
                <a:latin typeface="微软雅黑" panose="020B0503020204020204" pitchFamily="34" charset="-122"/>
                <a:ea typeface="微软雅黑" panose="020B0503020204020204" pitchFamily="34" charset="-122"/>
                <a:cs typeface="Times New Roman" pitchFamily="18" charset="0"/>
              </a:rPr>
              <a:t>数为</a:t>
            </a:r>
            <a:r>
              <a:rPr lang="en-US" altLang="zh-CN" sz="2400" dirty="0">
                <a:latin typeface="微软雅黑" panose="020B0503020204020204" pitchFamily="34" charset="-122"/>
                <a:ea typeface="微软雅黑" panose="020B0503020204020204" pitchFamily="34" charset="-122"/>
                <a:cs typeface="Times New Roman" pitchFamily="18" charset="0"/>
              </a:rPr>
              <a:t> 2</a:t>
            </a:r>
            <a:r>
              <a:rPr lang="en-US" altLang="zh-CN" sz="2400" baseline="30000" dirty="0">
                <a:latin typeface="微软雅黑" panose="020B0503020204020204" pitchFamily="34" charset="-122"/>
                <a:ea typeface="微软雅黑" panose="020B0503020204020204" pitchFamily="34" charset="-122"/>
                <a:cs typeface="Times New Roman" pitchFamily="18" charset="0"/>
              </a:rPr>
              <a:t>32</a:t>
            </a:r>
            <a:r>
              <a:rPr lang="en-US" altLang="zh-CN" sz="2400" dirty="0">
                <a:latin typeface="微软雅黑" panose="020B0503020204020204" pitchFamily="34" charset="-122"/>
                <a:ea typeface="微软雅黑" panose="020B0503020204020204" pitchFamily="34" charset="-122"/>
                <a:cs typeface="Times New Roman" pitchFamily="18" charset="0"/>
              </a:rPr>
              <a:t>=4G</a:t>
            </a:r>
            <a:r>
              <a:rPr lang="zh-CN" altLang="zh-CN" sz="2400" dirty="0">
                <a:latin typeface="微软雅黑" panose="020B0503020204020204" pitchFamily="34" charset="-122"/>
                <a:ea typeface="微软雅黑" panose="020B0503020204020204" pitchFamily="34" charset="-122"/>
                <a:cs typeface="Times New Roman" pitchFamily="18" charset="0"/>
              </a:rPr>
              <a:t>，而每个</a:t>
            </a:r>
            <a:r>
              <a:rPr lang="en-US" altLang="zh-CN" sz="2400" dirty="0">
                <a:latin typeface="微软雅黑" panose="020B0503020204020204" pitchFamily="34" charset="-122"/>
                <a:ea typeface="微软雅黑" panose="020B0503020204020204" pitchFamily="34" charset="-122"/>
                <a:cs typeface="Times New Roman" pitchFamily="18" charset="0"/>
              </a:rPr>
              <a:t>block</a:t>
            </a:r>
            <a:r>
              <a:rPr lang="zh-CN" altLang="zh-CN" sz="2400" dirty="0">
                <a:latin typeface="微软雅黑" panose="020B0503020204020204" pitchFamily="34" charset="-122"/>
                <a:ea typeface="微软雅黑" panose="020B0503020204020204" pitchFamily="34" charset="-122"/>
                <a:cs typeface="Times New Roman" pitchFamily="18" charset="0"/>
              </a:rPr>
              <a:t>大小为</a:t>
            </a:r>
            <a:r>
              <a:rPr lang="en-US" altLang="zh-CN" sz="2400" dirty="0">
                <a:latin typeface="微软雅黑" panose="020B0503020204020204" pitchFamily="34" charset="-122"/>
                <a:ea typeface="微软雅黑" panose="020B0503020204020204" pitchFamily="34" charset="-122"/>
                <a:cs typeface="Times New Roman" pitchFamily="18" charset="0"/>
              </a:rPr>
              <a:t> 4092 </a:t>
            </a:r>
            <a:r>
              <a:rPr lang="zh-CN" altLang="zh-CN" sz="2400" dirty="0">
                <a:latin typeface="微软雅黑" panose="020B0503020204020204" pitchFamily="34" charset="-122"/>
                <a:ea typeface="微软雅黑" panose="020B0503020204020204" pitchFamily="34" charset="-122"/>
                <a:cs typeface="Times New Roman" pitchFamily="18" charset="0"/>
              </a:rPr>
              <a:t>字节，故链接分配可管理的最大</a:t>
            </a:r>
            <a:r>
              <a:rPr lang="zh-CN" altLang="zh-CN" sz="2400" dirty="0" smtClean="0">
                <a:latin typeface="微软雅黑" panose="020B0503020204020204" pitchFamily="34" charset="-122"/>
                <a:ea typeface="微软雅黑" panose="020B0503020204020204" pitchFamily="34" charset="-122"/>
                <a:cs typeface="Times New Roman" pitchFamily="18" charset="0"/>
              </a:rPr>
              <a:t>文件为：</a:t>
            </a:r>
            <a:r>
              <a:rPr lang="en-US" altLang="zh-CN" sz="2400" dirty="0" smtClean="0">
                <a:latin typeface="微软雅黑" panose="020B0503020204020204" pitchFamily="34" charset="-122"/>
                <a:ea typeface="微软雅黑" panose="020B0503020204020204" pitchFamily="34" charset="-122"/>
                <a:cs typeface="Times New Roman" pitchFamily="18" charset="0"/>
              </a:rPr>
              <a:t>   </a:t>
            </a:r>
          </a:p>
          <a:p>
            <a:pPr marL="0" lvl="1" algn="l">
              <a:lnSpc>
                <a:spcPct val="125000"/>
              </a:lnSpc>
              <a:spcBef>
                <a:spcPts val="600"/>
              </a:spcBef>
            </a:pP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smtClean="0">
                <a:latin typeface="微软雅黑" panose="020B0503020204020204" pitchFamily="34" charset="-122"/>
                <a:ea typeface="微软雅黑" panose="020B0503020204020204" pitchFamily="34" charset="-122"/>
                <a:cs typeface="Times New Roman" pitchFamily="18" charset="0"/>
              </a:rPr>
              <a:t>         </a:t>
            </a:r>
            <a:r>
              <a:rPr lang="en-US" altLang="zh-CN" sz="2400" dirty="0" smtClean="0">
                <a:latin typeface="微软雅黑" panose="020B0503020204020204" pitchFamily="34" charset="-122"/>
                <a:ea typeface="微软雅黑" panose="020B0503020204020204" pitchFamily="34" charset="-122"/>
                <a:cs typeface="Times New Roman" pitchFamily="18" charset="0"/>
              </a:rPr>
              <a:t>4G*4092B=16368GB</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lvl="0"/>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342900" lvl="1" indent="-342900" algn="l">
              <a:lnSpc>
                <a:spcPct val="125000"/>
              </a:lnSpc>
              <a:spcBef>
                <a:spcPts val="600"/>
              </a:spcBef>
              <a:buFont typeface="Wingdings" panose="05000000000000000000" pitchFamily="2" charset="2"/>
              <a:buChar char="l"/>
            </a:pPr>
            <a:r>
              <a:rPr lang="zh-CN" altLang="zh-CN" sz="2400" dirty="0" smtClean="0">
                <a:latin typeface="微软雅黑" panose="020B0503020204020204" pitchFamily="34" charset="-122"/>
                <a:ea typeface="微软雅黑" panose="020B0503020204020204" pitchFamily="34" charset="-122"/>
                <a:cs typeface="Times New Roman" pitchFamily="18" charset="0"/>
              </a:rPr>
              <a:t>读</a:t>
            </a:r>
            <a:r>
              <a:rPr lang="zh-CN" altLang="zh-CN" sz="2400" dirty="0">
                <a:latin typeface="微软雅黑" panose="020B0503020204020204" pitchFamily="34" charset="-122"/>
                <a:ea typeface="微软雅黑" panose="020B0503020204020204" pitchFamily="34" charset="-122"/>
                <a:cs typeface="Times New Roman" pitchFamily="18" charset="0"/>
              </a:rPr>
              <a:t>文件</a:t>
            </a:r>
            <a:r>
              <a:rPr lang="en-US" altLang="zh-CN" sz="2400" dirty="0">
                <a:latin typeface="微软雅黑" panose="020B0503020204020204" pitchFamily="34" charset="-122"/>
                <a:ea typeface="微软雅黑" panose="020B0503020204020204" pitchFamily="34" charset="-122"/>
                <a:cs typeface="Times New Roman" pitchFamily="18" charset="0"/>
              </a:rPr>
              <a:t>A </a:t>
            </a:r>
            <a:r>
              <a:rPr lang="zh-CN" altLang="zh-CN" sz="2400" dirty="0">
                <a:latin typeface="微软雅黑" panose="020B0503020204020204" pitchFamily="34" charset="-122"/>
                <a:ea typeface="微软雅黑" panose="020B0503020204020204" pitchFamily="34" charset="-122"/>
                <a:cs typeface="Times New Roman" pitchFamily="18" charset="0"/>
              </a:rPr>
              <a:t>的</a:t>
            </a:r>
            <a:r>
              <a:rPr lang="en-US" altLang="zh-CN" sz="2400" dirty="0">
                <a:latin typeface="微软雅黑" panose="020B0503020204020204" pitchFamily="34" charset="-122"/>
                <a:ea typeface="微软雅黑" panose="020B0503020204020204" pitchFamily="34" charset="-122"/>
                <a:cs typeface="Times New Roman" pitchFamily="18" charset="0"/>
              </a:rPr>
              <a:t>16389B </a:t>
            </a:r>
            <a:r>
              <a:rPr lang="zh-CN" altLang="zh-CN" sz="2400" dirty="0">
                <a:latin typeface="微软雅黑" panose="020B0503020204020204" pitchFamily="34" charset="-122"/>
                <a:ea typeface="微软雅黑" panose="020B0503020204020204" pitchFamily="34" charset="-122"/>
                <a:cs typeface="Times New Roman" pitchFamily="18" charset="0"/>
              </a:rPr>
              <a:t>处的信息，逻辑块号</a:t>
            </a:r>
            <a:r>
              <a:rPr lang="zh-CN" altLang="zh-CN" sz="2400" dirty="0" smtClean="0">
                <a:latin typeface="微软雅黑" panose="020B0503020204020204" pitchFamily="34" charset="-122"/>
                <a:ea typeface="微软雅黑" panose="020B0503020204020204" pitchFamily="34" charset="-122"/>
                <a:cs typeface="Times New Roman" pitchFamily="18" charset="0"/>
              </a:rPr>
              <a:t>为</a:t>
            </a:r>
            <a:r>
              <a:rPr lang="en-US" altLang="zh-CN" sz="2400" dirty="0" smtClean="0">
                <a:latin typeface="微软雅黑" panose="020B0503020204020204" pitchFamily="34" charset="-122"/>
                <a:ea typeface="微软雅黑" panose="020B0503020204020204" pitchFamily="34" charset="-122"/>
                <a:cs typeface="Times New Roman" pitchFamily="18" charset="0"/>
              </a:rPr>
              <a:t>{(</a:t>
            </a:r>
            <a:r>
              <a:rPr lang="en-US" altLang="zh-CN" sz="2400" dirty="0">
                <a:latin typeface="微软雅黑" panose="020B0503020204020204" pitchFamily="34" charset="-122"/>
                <a:ea typeface="微软雅黑" panose="020B0503020204020204" pitchFamily="34" charset="-122"/>
                <a:cs typeface="Times New Roman" pitchFamily="18" charset="0"/>
              </a:rPr>
              <a:t>16389B)/</a:t>
            </a:r>
            <a:r>
              <a:rPr lang="en-US" altLang="zh-CN" sz="2400" dirty="0" smtClean="0">
                <a:latin typeface="微软雅黑" panose="020B0503020204020204" pitchFamily="34" charset="-122"/>
                <a:ea typeface="微软雅黑" panose="020B0503020204020204" pitchFamily="34" charset="-122"/>
                <a:cs typeface="Times New Roman" pitchFamily="18" charset="0"/>
              </a:rPr>
              <a:t>4092B=40.05}</a:t>
            </a:r>
            <a:r>
              <a:rPr lang="zh-CN" altLang="en-US" sz="2400" dirty="0" smtClean="0">
                <a:latin typeface="微软雅黑" panose="020B0503020204020204" pitchFamily="34" charset="-122"/>
                <a:ea typeface="微软雅黑" panose="020B0503020204020204" pitchFamily="34" charset="-122"/>
                <a:cs typeface="Times New Roman" pitchFamily="18" charset="0"/>
              </a:rPr>
              <a:t>向上取整</a:t>
            </a:r>
            <a:r>
              <a:rPr lang="en-US" altLang="zh-CN" sz="2400" dirty="0" smtClean="0">
                <a:latin typeface="微软雅黑" panose="020B0503020204020204" pitchFamily="34" charset="-122"/>
                <a:ea typeface="微软雅黑" panose="020B0503020204020204" pitchFamily="34" charset="-122"/>
                <a:cs typeface="Times New Roman" pitchFamily="18" charset="0"/>
              </a:rPr>
              <a:t>=41</a:t>
            </a:r>
            <a:r>
              <a:rPr lang="zh-CN" altLang="en-US" sz="2400" dirty="0" smtClean="0">
                <a:latin typeface="微软雅黑" panose="020B0503020204020204" pitchFamily="34" charset="-122"/>
                <a:ea typeface="微软雅黑" panose="020B0503020204020204" pitchFamily="34" charset="-122"/>
                <a:cs typeface="Times New Roman" pitchFamily="18" charset="0"/>
              </a:rPr>
              <a:t>，本块前面共有</a:t>
            </a:r>
            <a:r>
              <a:rPr lang="zh-CN" altLang="en-US" sz="2400" dirty="0">
                <a:latin typeface="微软雅黑" panose="020B0503020204020204" pitchFamily="34" charset="-122"/>
                <a:ea typeface="微软雅黑" panose="020B0503020204020204" pitchFamily="34" charset="-122"/>
                <a:cs typeface="Times New Roman" pitchFamily="18" charset="0"/>
              </a:rPr>
              <a:t>块</a:t>
            </a:r>
            <a:r>
              <a:rPr lang="en-US" altLang="zh-CN" sz="2400" dirty="0" smtClean="0">
                <a:solidFill>
                  <a:srgbClr val="FF0000"/>
                </a:solidFill>
                <a:latin typeface="微软雅黑" panose="020B0503020204020204" pitchFamily="34" charset="-122"/>
                <a:ea typeface="微软雅黑" panose="020B0503020204020204" pitchFamily="34" charset="-122"/>
                <a:cs typeface="Times New Roman" pitchFamily="18" charset="0"/>
              </a:rPr>
              <a:t>0</a:t>
            </a:r>
            <a:r>
              <a:rPr lang="en-US" altLang="zh-CN" sz="2400" dirty="0" smtClean="0">
                <a:latin typeface="微软雅黑" panose="020B0503020204020204" pitchFamily="34" charset="-122"/>
                <a:ea typeface="微软雅黑" panose="020B0503020204020204" pitchFamily="34" charset="-122"/>
                <a:cs typeface="Times New Roman" pitchFamily="18" charset="0"/>
              </a:rPr>
              <a:t>,1,…,40</a:t>
            </a:r>
            <a:r>
              <a:rPr lang="zh-CN" altLang="en-US" sz="2400" dirty="0" smtClean="0">
                <a:latin typeface="微软雅黑" panose="020B0503020204020204" pitchFamily="34" charset="-122"/>
                <a:ea typeface="微软雅黑" panose="020B0503020204020204" pitchFamily="34" charset="-122"/>
                <a:cs typeface="Times New Roman" pitchFamily="18" charset="0"/>
              </a:rPr>
              <a:t>，共</a:t>
            </a:r>
            <a:r>
              <a:rPr lang="en-US" altLang="zh-CN" sz="2400" dirty="0" smtClean="0">
                <a:latin typeface="微软雅黑" panose="020B0503020204020204" pitchFamily="34" charset="-122"/>
                <a:ea typeface="微软雅黑" panose="020B0503020204020204" pitchFamily="34" charset="-122"/>
                <a:cs typeface="Times New Roman" pitchFamily="18" charset="0"/>
              </a:rPr>
              <a:t>41</a:t>
            </a:r>
            <a:r>
              <a:rPr lang="zh-CN" altLang="en-US" sz="2400" dirty="0" smtClean="0">
                <a:latin typeface="微软雅黑" panose="020B0503020204020204" pitchFamily="34" charset="-122"/>
                <a:ea typeface="微软雅黑" panose="020B0503020204020204" pitchFamily="34" charset="-122"/>
                <a:cs typeface="Times New Roman" pitchFamily="18" charset="0"/>
              </a:rPr>
              <a:t>块</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cs typeface="Times New Roman" pitchFamily="18" charset="0"/>
              </a:rPr>
              <a:t>为了</a:t>
            </a:r>
            <a:r>
              <a:rPr lang="zh-CN" altLang="en-US" sz="2400" dirty="0" smtClean="0">
                <a:latin typeface="微软雅黑" panose="020B0503020204020204" pitchFamily="34" charset="-122"/>
                <a:ea typeface="微软雅黑" panose="020B0503020204020204" pitchFamily="34" charset="-122"/>
                <a:cs typeface="Times New Roman" pitchFamily="18" charset="0"/>
              </a:rPr>
              <a:t>读取</a:t>
            </a:r>
            <a:r>
              <a:rPr lang="en-US" altLang="zh-CN" sz="2400" dirty="0" smtClean="0">
                <a:latin typeface="微软雅黑" panose="020B0503020204020204" pitchFamily="34" charset="-122"/>
                <a:ea typeface="微软雅黑" panose="020B0503020204020204" pitchFamily="34" charset="-122"/>
                <a:cs typeface="Times New Roman" pitchFamily="18" charset="0"/>
              </a:rPr>
              <a:t>16389B</a:t>
            </a:r>
            <a:r>
              <a:rPr lang="zh-CN" altLang="en-US" sz="2400" dirty="0" smtClean="0">
                <a:latin typeface="微软雅黑" panose="020B0503020204020204" pitchFamily="34" charset="-122"/>
                <a:ea typeface="微软雅黑" panose="020B0503020204020204" pitchFamily="34" charset="-122"/>
                <a:cs typeface="Times New Roman" pitchFamily="18" charset="0"/>
              </a:rPr>
              <a:t>所在的第</a:t>
            </a:r>
            <a:r>
              <a:rPr lang="en-US" altLang="zh-CN" sz="2400" dirty="0" smtClean="0">
                <a:latin typeface="微软雅黑" panose="020B0503020204020204" pitchFamily="34" charset="-122"/>
                <a:ea typeface="微软雅黑" panose="020B0503020204020204" pitchFamily="34" charset="-122"/>
                <a:cs typeface="Times New Roman" pitchFamily="18" charset="0"/>
              </a:rPr>
              <a:t>41</a:t>
            </a:r>
            <a:r>
              <a:rPr lang="zh-CN" altLang="en-US" sz="2400" dirty="0" smtClean="0">
                <a:latin typeface="微软雅黑" panose="020B0503020204020204" pitchFamily="34" charset="-122"/>
                <a:ea typeface="微软雅黑" panose="020B0503020204020204" pitchFamily="34" charset="-122"/>
                <a:cs typeface="Times New Roman" pitchFamily="18" charset="0"/>
              </a:rPr>
              <a:t>块，</a:t>
            </a:r>
            <a:r>
              <a:rPr lang="zh-CN" altLang="zh-CN" sz="2400" dirty="0" smtClean="0">
                <a:latin typeface="微软雅黑" panose="020B0503020204020204" pitchFamily="34" charset="-122"/>
                <a:ea typeface="微软雅黑" panose="020B0503020204020204" pitchFamily="34" charset="-122"/>
                <a:cs typeface="Times New Roman" pitchFamily="18" charset="0"/>
              </a:rPr>
              <a:t>要</a:t>
            </a:r>
            <a:r>
              <a:rPr lang="zh-CN" altLang="zh-CN" sz="2400" dirty="0">
                <a:latin typeface="微软雅黑" panose="020B0503020204020204" pitchFamily="34" charset="-122"/>
                <a:ea typeface="微软雅黑" panose="020B0503020204020204" pitchFamily="34" charset="-122"/>
                <a:cs typeface="Times New Roman" pitchFamily="18" charset="0"/>
              </a:rPr>
              <a:t>先</a:t>
            </a:r>
            <a:r>
              <a:rPr lang="zh-CN" altLang="zh-CN" sz="2400" dirty="0" smtClean="0">
                <a:latin typeface="微软雅黑" panose="020B0503020204020204" pitchFamily="34" charset="-122"/>
                <a:ea typeface="微软雅黑" panose="020B0503020204020204" pitchFamily="34" charset="-122"/>
                <a:cs typeface="Times New Roman" pitchFamily="18" charset="0"/>
              </a:rPr>
              <a:t>把</a:t>
            </a:r>
            <a:r>
              <a:rPr lang="zh-CN" altLang="en-US" sz="2400" dirty="0" smtClean="0">
                <a:latin typeface="微软雅黑" panose="020B0503020204020204" pitchFamily="34" charset="-122"/>
                <a:ea typeface="微软雅黑" panose="020B0503020204020204" pitchFamily="34" charset="-122"/>
                <a:cs typeface="Times New Roman" pitchFamily="18" charset="0"/>
              </a:rPr>
              <a:t>第</a:t>
            </a:r>
            <a:r>
              <a:rPr lang="en-US" altLang="zh-CN" sz="2400" dirty="0" smtClean="0">
                <a:latin typeface="微软雅黑" panose="020B0503020204020204" pitchFamily="34" charset="-122"/>
                <a:ea typeface="微软雅黑" panose="020B0503020204020204" pitchFamily="34" charset="-122"/>
                <a:cs typeface="Times New Roman" pitchFamily="18" charset="0"/>
              </a:rPr>
              <a:t>41</a:t>
            </a:r>
            <a:r>
              <a:rPr lang="zh-CN" altLang="en-US" sz="2400" dirty="0" smtClean="0">
                <a:latin typeface="微软雅黑" panose="020B0503020204020204" pitchFamily="34" charset="-122"/>
                <a:ea typeface="微软雅黑" panose="020B0503020204020204" pitchFamily="34" charset="-122"/>
                <a:cs typeface="Times New Roman" pitchFamily="18" charset="0"/>
              </a:rPr>
              <a:t>块前</a:t>
            </a:r>
            <a:r>
              <a:rPr lang="zh-CN" altLang="zh-CN" sz="2400" dirty="0" smtClean="0">
                <a:latin typeface="微软雅黑" panose="020B0503020204020204" pitchFamily="34" charset="-122"/>
                <a:ea typeface="微软雅黑" panose="020B0503020204020204" pitchFamily="34" charset="-122"/>
                <a:cs typeface="Times New Roman" pitchFamily="18" charset="0"/>
              </a:rPr>
              <a:t>面</a:t>
            </a:r>
            <a:r>
              <a:rPr lang="zh-CN" altLang="en-US" sz="2400" dirty="0" smtClean="0">
                <a:latin typeface="微软雅黑" panose="020B0503020204020204" pitchFamily="34" charset="-122"/>
                <a:ea typeface="微软雅黑" panose="020B0503020204020204" pitchFamily="34" charset="-122"/>
                <a:cs typeface="Times New Roman" pitchFamily="18" charset="0"/>
              </a:rPr>
              <a:t>的</a:t>
            </a:r>
            <a:r>
              <a:rPr lang="en-US" altLang="zh-CN" sz="2400" dirty="0" smtClean="0">
                <a:latin typeface="微软雅黑" panose="020B0503020204020204" pitchFamily="34" charset="-122"/>
                <a:ea typeface="微软雅黑" panose="020B0503020204020204" pitchFamily="34" charset="-122"/>
                <a:cs typeface="Times New Roman" pitchFamily="18" charset="0"/>
              </a:rPr>
              <a:t>41</a:t>
            </a:r>
            <a:r>
              <a:rPr lang="zh-CN" altLang="en-US" sz="2400" dirty="0" smtClean="0">
                <a:latin typeface="微软雅黑" panose="020B0503020204020204" pitchFamily="34" charset="-122"/>
                <a:ea typeface="微软雅黑" panose="020B0503020204020204" pitchFamily="34" charset="-122"/>
                <a:cs typeface="Times New Roman" pitchFamily="18" charset="0"/>
              </a:rPr>
              <a:t>个</a:t>
            </a:r>
            <a:r>
              <a:rPr lang="en-US" altLang="zh-CN" sz="2400" dirty="0" smtClean="0">
                <a:latin typeface="微软雅黑" panose="020B0503020204020204" pitchFamily="34" charset="-122"/>
                <a:ea typeface="微软雅黑" panose="020B0503020204020204" pitchFamily="34" charset="-122"/>
                <a:cs typeface="Times New Roman" pitchFamily="18" charset="0"/>
              </a:rPr>
              <a:t>blocks</a:t>
            </a:r>
            <a:r>
              <a:rPr lang="zh-CN" altLang="zh-CN" sz="2400" dirty="0" smtClean="0">
                <a:latin typeface="微软雅黑" panose="020B0503020204020204" pitchFamily="34" charset="-122"/>
                <a:ea typeface="微软雅黑" panose="020B0503020204020204" pitchFamily="34" charset="-122"/>
                <a:cs typeface="Times New Roman" pitchFamily="18" charset="0"/>
              </a:rPr>
              <a:t>顺序</a:t>
            </a:r>
            <a:r>
              <a:rPr lang="zh-CN" altLang="zh-CN" sz="2400" dirty="0">
                <a:latin typeface="微软雅黑" panose="020B0503020204020204" pitchFamily="34" charset="-122"/>
                <a:ea typeface="微软雅黑" panose="020B0503020204020204" pitchFamily="34" charset="-122"/>
                <a:cs typeface="Times New Roman" pitchFamily="18" charset="0"/>
              </a:rPr>
              <a:t>读出，共花费</a:t>
            </a:r>
            <a:r>
              <a:rPr lang="en-US" altLang="zh-CN" sz="2400" dirty="0">
                <a:latin typeface="微软雅黑" panose="020B0503020204020204" pitchFamily="34" charset="-122"/>
                <a:ea typeface="微软雅黑" panose="020B0503020204020204" pitchFamily="34" charset="-122"/>
                <a:cs typeface="Times New Roman" pitchFamily="18" charset="0"/>
              </a:rPr>
              <a:t> 41 </a:t>
            </a:r>
            <a:r>
              <a:rPr lang="zh-CN" altLang="zh-CN" sz="2400" dirty="0">
                <a:latin typeface="微软雅黑" panose="020B0503020204020204" pitchFamily="34" charset="-122"/>
                <a:ea typeface="微软雅黑" panose="020B0503020204020204" pitchFamily="34" charset="-122"/>
                <a:cs typeface="Times New Roman" pitchFamily="18" charset="0"/>
              </a:rPr>
              <a:t>次磁盘</a:t>
            </a:r>
            <a:r>
              <a:rPr lang="en-US" altLang="zh-CN" sz="2400" dirty="0">
                <a:latin typeface="微软雅黑" panose="020B0503020204020204" pitchFamily="34" charset="-122"/>
                <a:ea typeface="微软雅黑" panose="020B0503020204020204" pitchFamily="34" charset="-122"/>
                <a:cs typeface="Times New Roman" pitchFamily="18" charset="0"/>
              </a:rPr>
              <a:t> I/O </a:t>
            </a:r>
            <a:r>
              <a:rPr lang="zh-CN" altLang="zh-CN" sz="2400" dirty="0">
                <a:latin typeface="微软雅黑" panose="020B0503020204020204" pitchFamily="34" charset="-122"/>
                <a:ea typeface="微软雅黑" panose="020B0503020204020204" pitchFamily="34" charset="-122"/>
                <a:cs typeface="Times New Roman" pitchFamily="18" charset="0"/>
              </a:rPr>
              <a:t>操作，才能得到信息所在块的块号，最后</a:t>
            </a:r>
            <a:r>
              <a:rPr lang="zh-CN" altLang="zh-CN" sz="2400" dirty="0" smtClean="0">
                <a:latin typeface="微软雅黑" panose="020B0503020204020204" pitchFamily="34" charset="-122"/>
                <a:ea typeface="微软雅黑" panose="020B0503020204020204" pitchFamily="34" charset="-122"/>
                <a:cs typeface="Times New Roman" pitchFamily="18" charset="0"/>
              </a:rPr>
              <a:t>再</a:t>
            </a:r>
            <a:r>
              <a:rPr lang="zh-CN" altLang="en-US" sz="2400" dirty="0" smtClean="0">
                <a:latin typeface="微软雅黑" panose="020B0503020204020204" pitchFamily="34" charset="-122"/>
                <a:ea typeface="微软雅黑" panose="020B0503020204020204" pitchFamily="34" charset="-122"/>
                <a:cs typeface="Times New Roman" pitchFamily="18" charset="0"/>
              </a:rPr>
              <a:t>通过</a:t>
            </a:r>
            <a:r>
              <a:rPr lang="zh-CN" altLang="zh-CN" sz="2400" dirty="0" smtClean="0">
                <a:latin typeface="微软雅黑" panose="020B0503020204020204" pitchFamily="34" charset="-122"/>
                <a:ea typeface="微软雅黑" panose="020B0503020204020204" pitchFamily="34" charset="-122"/>
                <a:cs typeface="Times New Roman" pitchFamily="18" charset="0"/>
              </a:rPr>
              <a:t>一</a:t>
            </a:r>
            <a:r>
              <a:rPr lang="zh-CN" altLang="zh-CN" sz="2400" dirty="0">
                <a:latin typeface="微软雅黑" panose="020B0503020204020204" pitchFamily="34" charset="-122"/>
                <a:ea typeface="微软雅黑" panose="020B0503020204020204" pitchFamily="34" charset="-122"/>
                <a:cs typeface="Times New Roman" pitchFamily="18" charset="0"/>
              </a:rPr>
              <a:t>次</a:t>
            </a:r>
            <a:r>
              <a:rPr lang="en-US" altLang="zh-CN" sz="2400" dirty="0">
                <a:latin typeface="微软雅黑" panose="020B0503020204020204" pitchFamily="34" charset="-122"/>
                <a:ea typeface="微软雅黑" panose="020B0503020204020204" pitchFamily="34" charset="-122"/>
                <a:cs typeface="Times New Roman" pitchFamily="18" charset="0"/>
              </a:rPr>
              <a:t> I/O </a:t>
            </a:r>
            <a:r>
              <a:rPr lang="zh-CN" altLang="zh-CN" sz="2400" dirty="0">
                <a:latin typeface="微软雅黑" panose="020B0503020204020204" pitchFamily="34" charset="-122"/>
                <a:ea typeface="微软雅黑" panose="020B0503020204020204" pitchFamily="34" charset="-122"/>
                <a:cs typeface="Times New Roman" pitchFamily="18" charset="0"/>
              </a:rPr>
              <a:t>操作读出该块</a:t>
            </a:r>
            <a:r>
              <a:rPr lang="zh-CN" altLang="zh-CN" sz="2400" dirty="0" smtClean="0">
                <a:latin typeface="微软雅黑" panose="020B0503020204020204" pitchFamily="34" charset="-122"/>
                <a:ea typeface="微软雅黑" panose="020B0503020204020204" pitchFamily="34" charset="-122"/>
                <a:cs typeface="Times New Roman" pitchFamily="18" charset="0"/>
              </a:rPr>
              <a:t>信息</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zh-CN" sz="2400" dirty="0" smtClean="0">
                <a:latin typeface="微软雅黑" panose="020B0503020204020204" pitchFamily="34" charset="-122"/>
                <a:ea typeface="微软雅黑" panose="020B0503020204020204" pitchFamily="34" charset="-122"/>
                <a:cs typeface="Times New Roman" pitchFamily="18" charset="0"/>
              </a:rPr>
              <a:t>总共</a:t>
            </a:r>
            <a:r>
              <a:rPr lang="zh-CN" altLang="zh-CN" sz="2400" dirty="0">
                <a:latin typeface="微软雅黑" panose="020B0503020204020204" pitchFamily="34" charset="-122"/>
                <a:ea typeface="微软雅黑" panose="020B0503020204020204" pitchFamily="34" charset="-122"/>
                <a:cs typeface="Times New Roman" pitchFamily="18" charset="0"/>
              </a:rPr>
              <a:t>需要</a:t>
            </a:r>
            <a:r>
              <a:rPr lang="en-US" altLang="zh-CN" sz="2400" dirty="0">
                <a:latin typeface="微软雅黑" panose="020B0503020204020204" pitchFamily="34" charset="-122"/>
                <a:ea typeface="微软雅黑" panose="020B0503020204020204" pitchFamily="34" charset="-122"/>
                <a:cs typeface="Times New Roman" pitchFamily="18" charset="0"/>
              </a:rPr>
              <a:t> 42 </a:t>
            </a:r>
            <a:r>
              <a:rPr lang="zh-CN" altLang="zh-CN" sz="2400" dirty="0">
                <a:latin typeface="微软雅黑" panose="020B0503020204020204" pitchFamily="34" charset="-122"/>
                <a:ea typeface="微软雅黑" panose="020B0503020204020204" pitchFamily="34" charset="-122"/>
                <a:cs typeface="Times New Roman" pitchFamily="18" charset="0"/>
              </a:rPr>
              <a:t>次</a:t>
            </a:r>
            <a:r>
              <a:rPr lang="en-US" altLang="zh-CN" sz="2400" dirty="0">
                <a:latin typeface="微软雅黑" panose="020B0503020204020204" pitchFamily="34" charset="-122"/>
                <a:ea typeface="微软雅黑" panose="020B0503020204020204" pitchFamily="34" charset="-122"/>
                <a:cs typeface="Times New Roman" pitchFamily="18" charset="0"/>
              </a:rPr>
              <a:t> I/O </a:t>
            </a:r>
            <a:r>
              <a:rPr lang="zh-CN" altLang="zh-CN" sz="2400" dirty="0">
                <a:latin typeface="微软雅黑" panose="020B0503020204020204" pitchFamily="34" charset="-122"/>
                <a:ea typeface="微软雅黑" panose="020B0503020204020204" pitchFamily="34" charset="-122"/>
                <a:cs typeface="Times New Roman" pitchFamily="18" charset="0"/>
              </a:rPr>
              <a:t>操作才能读取</a:t>
            </a:r>
            <a:r>
              <a:rPr lang="en-US" altLang="zh-CN" sz="2400" dirty="0">
                <a:latin typeface="微软雅黑" panose="020B0503020204020204" pitchFamily="34" charset="-122"/>
                <a:ea typeface="微软雅黑" panose="020B0503020204020204" pitchFamily="34" charset="-122"/>
                <a:cs typeface="Times New Roman" pitchFamily="18" charset="0"/>
              </a:rPr>
              <a:t>(16389B)</a:t>
            </a:r>
            <a:r>
              <a:rPr lang="zh-CN" altLang="zh-CN" sz="2400" dirty="0">
                <a:latin typeface="微软雅黑" panose="020B0503020204020204" pitchFamily="34" charset="-122"/>
                <a:ea typeface="微软雅黑" panose="020B0503020204020204" pitchFamily="34" charset="-122"/>
                <a:cs typeface="Times New Roman" pitchFamily="18" charset="0"/>
              </a:rPr>
              <a:t>处的</a:t>
            </a:r>
            <a:r>
              <a:rPr lang="zh-CN" altLang="zh-CN" sz="2400" dirty="0" smtClean="0">
                <a:latin typeface="微软雅黑" panose="020B0503020204020204" pitchFamily="34" charset="-122"/>
                <a:ea typeface="微软雅黑" panose="020B0503020204020204" pitchFamily="34" charset="-122"/>
                <a:cs typeface="Times New Roman" pitchFamily="18" charset="0"/>
              </a:rPr>
              <a:t>信息</a:t>
            </a:r>
            <a:endParaRPr lang="zh-CN" altLang="zh-CN" sz="2400" dirty="0">
              <a:latin typeface="微软雅黑" panose="020B0503020204020204" pitchFamily="34" charset="-122"/>
              <a:ea typeface="微软雅黑" panose="020B0503020204020204" pitchFamily="34" charset="-122"/>
              <a:cs typeface="Times New Roman" pitchFamily="18" charset="0"/>
            </a:endParaRPr>
          </a:p>
          <a:p>
            <a:endParaRPr lang="zh-CN" altLang="en-US" sz="2400" dirty="0">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38192317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lvl="1" indent="-342900" algn="l">
              <a:lnSpc>
                <a:spcPct val="125000"/>
              </a:lnSpc>
              <a:spcBef>
                <a:spcPts val="600"/>
              </a:spcBef>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若</a:t>
            </a:r>
            <a:r>
              <a:rPr lang="zh-CN" altLang="en-US" sz="2400" dirty="0">
                <a:latin typeface="微软雅黑" panose="020B0503020204020204" pitchFamily="34" charset="-122"/>
                <a:ea typeface="微软雅黑" panose="020B0503020204020204" pitchFamily="34" charset="-122"/>
              </a:rPr>
              <a:t>两个用户共享1个文件系统, 用户甲使用文件</a:t>
            </a:r>
            <a:r>
              <a:rPr lang="en-US" altLang="zh-CN" sz="2400" dirty="0">
                <a:latin typeface="微软雅黑" panose="020B0503020204020204" pitchFamily="34" charset="-122"/>
                <a:ea typeface="微软雅黑" panose="020B0503020204020204" pitchFamily="34" charset="-122"/>
              </a:rPr>
              <a:t>A、B、C、D、E, </a:t>
            </a:r>
            <a:r>
              <a:rPr lang="zh-CN" altLang="en-US" sz="2400" dirty="0">
                <a:latin typeface="微软雅黑" panose="020B0503020204020204" pitchFamily="34" charset="-122"/>
                <a:ea typeface="微软雅黑" panose="020B0503020204020204" pitchFamily="34" charset="-122"/>
              </a:rPr>
              <a:t>用户乙使用文件</a:t>
            </a:r>
            <a:r>
              <a:rPr lang="en-US" altLang="zh-CN" sz="2400" dirty="0">
                <a:latin typeface="微软雅黑" panose="020B0503020204020204" pitchFamily="34" charset="-122"/>
                <a:ea typeface="微软雅黑" panose="020B0503020204020204" pitchFamily="34" charset="-122"/>
              </a:rPr>
              <a:t>A、D、E、F</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已知用户甲的文件</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与用户乙的文件</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实际上不是同一文件，但甲、乙2用户的文件</a:t>
            </a: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E</a:t>
            </a:r>
            <a:r>
              <a:rPr lang="zh-CN" altLang="en-US" sz="2400" dirty="0">
                <a:latin typeface="微软雅黑" panose="020B0503020204020204" pitchFamily="34" charset="-122"/>
                <a:ea typeface="微软雅黑" panose="020B0503020204020204" pitchFamily="34" charset="-122"/>
              </a:rPr>
              <a:t>正是同一文件。</a:t>
            </a:r>
          </a:p>
          <a:p>
            <a:pPr marL="342900" lvl="1" indent="-342900" algn="l">
              <a:lnSpc>
                <a:spcPct val="125000"/>
              </a:lnSpc>
              <a:spcBef>
                <a:spcPts val="600"/>
              </a:spcBef>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设计一种文件组织方式（文件目录），使得甲乙2用户可以共享文件又不致造成混乱</a:t>
            </a:r>
            <a:endParaRPr lang="en-US" altLang="zh-CN" sz="2400" dirty="0" smtClean="0">
              <a:latin typeface="微软雅黑" panose="020B0503020204020204" pitchFamily="34" charset="-122"/>
              <a:ea typeface="微软雅黑" panose="020B0503020204020204" pitchFamily="34" charset="-122"/>
            </a:endParaRPr>
          </a:p>
          <a:p>
            <a:pPr marL="342900" lvl="1" indent="-342900" algn="l">
              <a:lnSpc>
                <a:spcPct val="125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Answers</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rPr>
              <a:t>采用</a:t>
            </a:r>
            <a:r>
              <a:rPr lang="zh-CN" altLang="en-US" sz="2400" dirty="0">
                <a:latin typeface="微软雅黑" panose="020B0503020204020204" pitchFamily="34" charset="-122"/>
                <a:ea typeface="微软雅黑" panose="020B0503020204020204" pitchFamily="34" charset="-122"/>
              </a:rPr>
              <a:t>二级目录（树形目录）结构</a:t>
            </a:r>
          </a:p>
          <a:p>
            <a:endParaRPr lang="zh-CN" altLang="en-US"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11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文件命名与目录</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结构</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2020-11-27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5842396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2020-11-27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graphicFrame>
        <p:nvGraphicFramePr>
          <p:cNvPr id="7" name="Group 67"/>
          <p:cNvGraphicFramePr>
            <a:graphicFrameLocks noGrp="1"/>
          </p:cNvGraphicFramePr>
          <p:nvPr>
            <p:extLst>
              <p:ext uri="{D42A27DB-BD31-4B8C-83A1-F6EECF244321}">
                <p14:modId xmlns:p14="http://schemas.microsoft.com/office/powerpoint/2010/main" val="2059841253"/>
              </p:ext>
            </p:extLst>
          </p:nvPr>
        </p:nvGraphicFramePr>
        <p:xfrm>
          <a:off x="1235075" y="2757586"/>
          <a:ext cx="2057400" cy="2194024"/>
        </p:xfrm>
        <a:graphic>
          <a:graphicData uri="http://schemas.openxmlformats.org/drawingml/2006/table">
            <a:tbl>
              <a:tblPr/>
              <a:tblGrid>
                <a:gridCol w="836613"/>
                <a:gridCol w="1220787"/>
              </a:tblGrid>
              <a:tr h="82278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tx1"/>
                          </a:solidFill>
                          <a:effectLst/>
                          <a:latin typeface="Tahoma" pitchFamily="34" charset="0"/>
                          <a:ea typeface="宋体" pitchFamily="2" charset="-122"/>
                        </a:rPr>
                        <a:t>用户名</a:t>
                      </a:r>
                    </a:p>
                  </a:txBody>
                  <a:tcPr marT="45653" marB="4565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tx1"/>
                          </a:solidFill>
                          <a:effectLst/>
                          <a:latin typeface="Tahoma" pitchFamily="34" charset="0"/>
                          <a:ea typeface="宋体" pitchFamily="2" charset="-122"/>
                        </a:rPr>
                        <a:t>文件目录始址</a:t>
                      </a:r>
                    </a:p>
                  </a:txBody>
                  <a:tcPr marT="45653" marB="4565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5704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tx1"/>
                          </a:solidFill>
                          <a:effectLst/>
                          <a:latin typeface="Tahoma" pitchFamily="34" charset="0"/>
                          <a:ea typeface="宋体" pitchFamily="2" charset="-122"/>
                        </a:rPr>
                        <a:t>甲</a:t>
                      </a:r>
                    </a:p>
                  </a:txBody>
                  <a:tcPr marT="45653" marB="4565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a:txBody>
                  <a:tcPr marT="45653" marB="4565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5704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tx1"/>
                          </a:solidFill>
                          <a:effectLst/>
                          <a:latin typeface="Tahoma" pitchFamily="34" charset="0"/>
                          <a:ea typeface="宋体" pitchFamily="2" charset="-122"/>
                        </a:rPr>
                        <a:t>乙</a:t>
                      </a:r>
                    </a:p>
                  </a:txBody>
                  <a:tcPr marT="45653" marB="4565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a:txBody>
                  <a:tcPr marT="45653" marB="4565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5704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tx1"/>
                          </a:solidFill>
                          <a:effectLst/>
                          <a:latin typeface="Times New Roman"/>
                          <a:ea typeface="宋体" pitchFamily="2" charset="-122"/>
                        </a:rPr>
                        <a:t>…</a:t>
                      </a: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a:txBody>
                  <a:tcPr marT="45653" marB="4565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a:txBody>
                  <a:tcPr marT="45653" marB="4565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8" name="Group 100"/>
          <p:cNvGraphicFramePr>
            <a:graphicFrameLocks noGrp="1"/>
          </p:cNvGraphicFramePr>
          <p:nvPr>
            <p:extLst>
              <p:ext uri="{D42A27DB-BD31-4B8C-83A1-F6EECF244321}">
                <p14:modId xmlns:p14="http://schemas.microsoft.com/office/powerpoint/2010/main" val="3316702103"/>
              </p:ext>
            </p:extLst>
          </p:nvPr>
        </p:nvGraphicFramePr>
        <p:xfrm>
          <a:off x="4283075" y="928786"/>
          <a:ext cx="2286000" cy="2700340"/>
        </p:xfrm>
        <a:graphic>
          <a:graphicData uri="http://schemas.openxmlformats.org/drawingml/2006/table">
            <a:tbl>
              <a:tblPr/>
              <a:tblGrid>
                <a:gridCol w="958850"/>
                <a:gridCol w="1327150"/>
              </a:tblGrid>
              <a:tr h="454025">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tx1"/>
                          </a:solidFill>
                          <a:effectLst/>
                          <a:latin typeface="Tahoma" pitchFamily="34" charset="0"/>
                          <a:ea typeface="宋体" pitchFamily="2" charset="-122"/>
                        </a:rPr>
                        <a:t>文件名</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tx1"/>
                          </a:solidFill>
                          <a:effectLst/>
                          <a:latin typeface="Tahoma" pitchFamily="34" charset="0"/>
                          <a:ea typeface="宋体" pitchFamily="2" charset="-122"/>
                        </a:rPr>
                        <a:t>物理地址</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49263">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宋体" pitchFamily="2" charset="-122"/>
                        </a:rPr>
                        <a:t>B</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49263">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宋体" pitchFamily="2" charset="-122"/>
                        </a:rPr>
                        <a:t>C</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49263">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hlink"/>
                          </a:solidFill>
                          <a:effectLst/>
                          <a:latin typeface="Tahoma" pitchFamily="34" charset="0"/>
                          <a:ea typeface="宋体" pitchFamily="2" charset="-122"/>
                        </a:rPr>
                        <a:t>A</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49263">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hlink"/>
                          </a:solidFill>
                          <a:effectLst/>
                          <a:latin typeface="Tahoma" pitchFamily="34" charset="0"/>
                          <a:ea typeface="宋体" pitchFamily="2" charset="-122"/>
                        </a:rPr>
                        <a:t>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49263">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hlink"/>
                          </a:solidFill>
                          <a:effectLst/>
                          <a:latin typeface="Tahoma" pitchFamily="34" charset="0"/>
                          <a:ea typeface="宋体" pitchFamily="2" charset="-122"/>
                        </a:rPr>
                        <a:t>E</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9" name="Group 125"/>
          <p:cNvGraphicFramePr>
            <a:graphicFrameLocks noGrp="1"/>
          </p:cNvGraphicFramePr>
          <p:nvPr>
            <p:extLst>
              <p:ext uri="{D42A27DB-BD31-4B8C-83A1-F6EECF244321}">
                <p14:modId xmlns:p14="http://schemas.microsoft.com/office/powerpoint/2010/main" val="49758597"/>
              </p:ext>
            </p:extLst>
          </p:nvPr>
        </p:nvGraphicFramePr>
        <p:xfrm>
          <a:off x="4206875" y="4357786"/>
          <a:ext cx="2286000" cy="2193926"/>
        </p:xfrm>
        <a:graphic>
          <a:graphicData uri="http://schemas.openxmlformats.org/drawingml/2006/table">
            <a:tbl>
              <a:tblPr/>
              <a:tblGrid>
                <a:gridCol w="958850"/>
                <a:gridCol w="1327150"/>
              </a:tblGrid>
              <a:tr h="396354">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tx1"/>
                          </a:solidFill>
                          <a:effectLst/>
                          <a:latin typeface="Tahoma" pitchFamily="34" charset="0"/>
                          <a:ea typeface="宋体" pitchFamily="2" charset="-122"/>
                        </a:rPr>
                        <a:t>文件名</a:t>
                      </a:r>
                    </a:p>
                  </a:txBody>
                  <a:tcPr marT="45733" marB="4573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tx1"/>
                          </a:solidFill>
                          <a:effectLst/>
                          <a:latin typeface="Tahoma" pitchFamily="34" charset="0"/>
                          <a:ea typeface="宋体" pitchFamily="2" charset="-122"/>
                        </a:rPr>
                        <a:t>物理地址</a:t>
                      </a:r>
                    </a:p>
                  </a:txBody>
                  <a:tcPr marT="45733" marB="4573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49393">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hlink"/>
                          </a:solidFill>
                          <a:effectLst/>
                          <a:latin typeface="Tahoma" pitchFamily="34" charset="0"/>
                          <a:ea typeface="宋体" pitchFamily="2" charset="-122"/>
                        </a:rPr>
                        <a:t>D</a:t>
                      </a:r>
                    </a:p>
                  </a:txBody>
                  <a:tcPr marT="45733" marB="4573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marT="45733" marB="4573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49393">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hlink"/>
                          </a:solidFill>
                          <a:effectLst/>
                          <a:latin typeface="Tahoma" pitchFamily="34" charset="0"/>
                          <a:ea typeface="宋体" pitchFamily="2" charset="-122"/>
                        </a:rPr>
                        <a:t>E</a:t>
                      </a:r>
                    </a:p>
                  </a:txBody>
                  <a:tcPr marT="45733" marB="4573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marT="45733" marB="4573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49393">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hlink"/>
                          </a:solidFill>
                          <a:effectLst/>
                          <a:latin typeface="Tahoma" pitchFamily="34" charset="0"/>
                          <a:ea typeface="宋体" pitchFamily="2" charset="-122"/>
                        </a:rPr>
                        <a:t>A</a:t>
                      </a:r>
                    </a:p>
                  </a:txBody>
                  <a:tcPr marT="45733" marB="4573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marT="45733" marB="4573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49393">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tx1"/>
                          </a:solidFill>
                          <a:effectLst/>
                          <a:latin typeface="Tahoma" pitchFamily="34" charset="0"/>
                          <a:ea typeface="宋体" pitchFamily="2" charset="-122"/>
                        </a:rPr>
                        <a:t>F</a:t>
                      </a:r>
                    </a:p>
                  </a:txBody>
                  <a:tcPr marT="45733" marB="4573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marT="45733" marB="4573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10" name="Line 126"/>
          <p:cNvSpPr>
            <a:spLocks noChangeShapeType="1"/>
          </p:cNvSpPr>
          <p:nvPr/>
        </p:nvSpPr>
        <p:spPr bwMode="auto">
          <a:xfrm>
            <a:off x="2682875" y="4281586"/>
            <a:ext cx="1524000" cy="3048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127"/>
          <p:cNvSpPr>
            <a:spLocks noChangeShapeType="1"/>
          </p:cNvSpPr>
          <p:nvPr/>
        </p:nvSpPr>
        <p:spPr bwMode="auto">
          <a:xfrm flipV="1">
            <a:off x="3063875" y="1081186"/>
            <a:ext cx="1219200" cy="2743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 name="Text Box 129"/>
          <p:cNvSpPr txBox="1">
            <a:spLocks noChangeArrowheads="1"/>
          </p:cNvSpPr>
          <p:nvPr/>
        </p:nvSpPr>
        <p:spPr bwMode="auto">
          <a:xfrm>
            <a:off x="4419600" y="319186"/>
            <a:ext cx="2317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400">
                <a:latin typeface="Times New Roman" pitchFamily="18" charset="0"/>
              </a:rPr>
              <a:t>用户甲文件目录</a:t>
            </a:r>
          </a:p>
        </p:txBody>
      </p:sp>
      <p:sp>
        <p:nvSpPr>
          <p:cNvPr id="13" name="Text Box 130"/>
          <p:cNvSpPr txBox="1">
            <a:spLocks noChangeArrowheads="1"/>
          </p:cNvSpPr>
          <p:nvPr/>
        </p:nvSpPr>
        <p:spPr bwMode="auto">
          <a:xfrm>
            <a:off x="4130675" y="3824386"/>
            <a:ext cx="2317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400">
                <a:latin typeface="Times New Roman" pitchFamily="18" charset="0"/>
              </a:rPr>
              <a:t>用户乙文件目录</a:t>
            </a:r>
          </a:p>
        </p:txBody>
      </p:sp>
      <p:sp>
        <p:nvSpPr>
          <p:cNvPr id="14" name="Rectangle 131"/>
          <p:cNvSpPr>
            <a:spLocks noChangeArrowheads="1"/>
          </p:cNvSpPr>
          <p:nvPr/>
        </p:nvSpPr>
        <p:spPr bwMode="auto">
          <a:xfrm>
            <a:off x="8397875" y="3290986"/>
            <a:ext cx="1066800" cy="381000"/>
          </a:xfrm>
          <a:prstGeom prst="rect">
            <a:avLst/>
          </a:prstGeom>
          <a:solidFill>
            <a:srgbClr val="DDDDDD"/>
          </a:solidFill>
          <a:ln w="9525">
            <a:solidFill>
              <a:schemeClr val="tx1"/>
            </a:solidFill>
            <a:miter lim="800000"/>
            <a:headEnd/>
            <a:tailEnd/>
          </a:ln>
        </p:spPr>
        <p:txBody>
          <a:bodyPr wrap="none" anchor="ctr"/>
          <a:lstStyle/>
          <a:p>
            <a:endParaRPr lang="zh-CN" altLang="en-US"/>
          </a:p>
        </p:txBody>
      </p:sp>
      <p:sp>
        <p:nvSpPr>
          <p:cNvPr id="15" name="Rectangle 132"/>
          <p:cNvSpPr>
            <a:spLocks noChangeArrowheads="1"/>
          </p:cNvSpPr>
          <p:nvPr/>
        </p:nvSpPr>
        <p:spPr bwMode="auto">
          <a:xfrm>
            <a:off x="8397875" y="4129186"/>
            <a:ext cx="1066800" cy="381000"/>
          </a:xfrm>
          <a:prstGeom prst="rect">
            <a:avLst/>
          </a:prstGeom>
          <a:solidFill>
            <a:srgbClr val="DDDDDD"/>
          </a:solidFill>
          <a:ln w="9525">
            <a:solidFill>
              <a:schemeClr val="tx1"/>
            </a:solidFill>
            <a:miter lim="800000"/>
            <a:headEnd/>
            <a:tailEnd/>
          </a:ln>
        </p:spPr>
        <p:txBody>
          <a:bodyPr wrap="none" anchor="ctr"/>
          <a:lstStyle/>
          <a:p>
            <a:endParaRPr lang="zh-CN" altLang="en-US"/>
          </a:p>
        </p:txBody>
      </p:sp>
      <p:sp>
        <p:nvSpPr>
          <p:cNvPr id="16" name="Line 133"/>
          <p:cNvSpPr>
            <a:spLocks noChangeShapeType="1"/>
          </p:cNvSpPr>
          <p:nvPr/>
        </p:nvSpPr>
        <p:spPr bwMode="auto">
          <a:xfrm flipV="1">
            <a:off x="5807075" y="3519586"/>
            <a:ext cx="2590800" cy="1524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 name="Line 134"/>
          <p:cNvSpPr>
            <a:spLocks noChangeShapeType="1"/>
          </p:cNvSpPr>
          <p:nvPr/>
        </p:nvSpPr>
        <p:spPr bwMode="auto">
          <a:xfrm flipV="1">
            <a:off x="5807075" y="4357786"/>
            <a:ext cx="2590800" cy="1143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 name="Line 135"/>
          <p:cNvSpPr>
            <a:spLocks noChangeShapeType="1"/>
          </p:cNvSpPr>
          <p:nvPr/>
        </p:nvSpPr>
        <p:spPr bwMode="auto">
          <a:xfrm>
            <a:off x="5883275" y="3367186"/>
            <a:ext cx="2514600" cy="9144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 name="Line 136"/>
          <p:cNvSpPr>
            <a:spLocks noChangeShapeType="1"/>
          </p:cNvSpPr>
          <p:nvPr/>
        </p:nvSpPr>
        <p:spPr bwMode="auto">
          <a:xfrm>
            <a:off x="5883275" y="2909986"/>
            <a:ext cx="2514600" cy="5334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 name="Rectangle 137"/>
          <p:cNvSpPr>
            <a:spLocks noChangeArrowheads="1"/>
          </p:cNvSpPr>
          <p:nvPr/>
        </p:nvSpPr>
        <p:spPr bwMode="auto">
          <a:xfrm>
            <a:off x="8321675" y="1385986"/>
            <a:ext cx="1066800" cy="381000"/>
          </a:xfrm>
          <a:prstGeom prst="rect">
            <a:avLst/>
          </a:prstGeom>
          <a:solidFill>
            <a:srgbClr val="DDDDDD"/>
          </a:solidFill>
          <a:ln w="9525">
            <a:solidFill>
              <a:schemeClr val="tx1"/>
            </a:solidFill>
            <a:miter lim="800000"/>
            <a:headEnd/>
            <a:tailEnd/>
          </a:ln>
        </p:spPr>
        <p:txBody>
          <a:bodyPr wrap="none" anchor="ctr"/>
          <a:lstStyle/>
          <a:p>
            <a:endParaRPr lang="zh-CN" altLang="en-US"/>
          </a:p>
        </p:txBody>
      </p:sp>
      <p:sp>
        <p:nvSpPr>
          <p:cNvPr id="21" name="Rectangle 138"/>
          <p:cNvSpPr>
            <a:spLocks noChangeArrowheads="1"/>
          </p:cNvSpPr>
          <p:nvPr/>
        </p:nvSpPr>
        <p:spPr bwMode="auto">
          <a:xfrm>
            <a:off x="8321675" y="1843186"/>
            <a:ext cx="1066800" cy="381000"/>
          </a:xfrm>
          <a:prstGeom prst="rect">
            <a:avLst/>
          </a:prstGeom>
          <a:solidFill>
            <a:srgbClr val="DDDDDD"/>
          </a:solidFill>
          <a:ln w="9525">
            <a:solidFill>
              <a:schemeClr val="tx1"/>
            </a:solidFill>
            <a:miter lim="800000"/>
            <a:headEnd/>
            <a:tailEnd/>
          </a:ln>
        </p:spPr>
        <p:txBody>
          <a:bodyPr wrap="none" anchor="ctr"/>
          <a:lstStyle/>
          <a:p>
            <a:endParaRPr lang="zh-CN" altLang="en-US"/>
          </a:p>
        </p:txBody>
      </p:sp>
      <p:sp>
        <p:nvSpPr>
          <p:cNvPr id="22" name="Rectangle 139"/>
          <p:cNvSpPr>
            <a:spLocks noChangeArrowheads="1"/>
          </p:cNvSpPr>
          <p:nvPr/>
        </p:nvSpPr>
        <p:spPr bwMode="auto">
          <a:xfrm>
            <a:off x="8321675" y="2376586"/>
            <a:ext cx="1066800" cy="381000"/>
          </a:xfrm>
          <a:prstGeom prst="rect">
            <a:avLst/>
          </a:prstGeom>
          <a:solidFill>
            <a:srgbClr val="DDDDDD"/>
          </a:solidFill>
          <a:ln w="9525">
            <a:solidFill>
              <a:schemeClr val="tx1"/>
            </a:solidFill>
            <a:miter lim="800000"/>
            <a:headEnd/>
            <a:tailEnd/>
          </a:ln>
        </p:spPr>
        <p:txBody>
          <a:bodyPr wrap="none" anchor="ctr"/>
          <a:lstStyle/>
          <a:p>
            <a:endParaRPr lang="zh-CN" altLang="en-US"/>
          </a:p>
        </p:txBody>
      </p:sp>
      <p:sp>
        <p:nvSpPr>
          <p:cNvPr id="23" name="Line 140"/>
          <p:cNvSpPr>
            <a:spLocks noChangeShapeType="1"/>
          </p:cNvSpPr>
          <p:nvPr/>
        </p:nvSpPr>
        <p:spPr bwMode="auto">
          <a:xfrm>
            <a:off x="5883275" y="2528986"/>
            <a:ext cx="24384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 name="Line 141"/>
          <p:cNvSpPr>
            <a:spLocks noChangeShapeType="1"/>
          </p:cNvSpPr>
          <p:nvPr/>
        </p:nvSpPr>
        <p:spPr bwMode="auto">
          <a:xfrm>
            <a:off x="5883275" y="2071786"/>
            <a:ext cx="24384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 name="Line 142"/>
          <p:cNvSpPr>
            <a:spLocks noChangeShapeType="1"/>
          </p:cNvSpPr>
          <p:nvPr/>
        </p:nvSpPr>
        <p:spPr bwMode="auto">
          <a:xfrm>
            <a:off x="5883275" y="1614586"/>
            <a:ext cx="24384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6" name="Rectangle 143"/>
          <p:cNvSpPr>
            <a:spLocks noChangeArrowheads="1"/>
          </p:cNvSpPr>
          <p:nvPr/>
        </p:nvSpPr>
        <p:spPr bwMode="auto">
          <a:xfrm>
            <a:off x="8397875" y="5653186"/>
            <a:ext cx="1066800" cy="381000"/>
          </a:xfrm>
          <a:prstGeom prst="rect">
            <a:avLst/>
          </a:prstGeom>
          <a:solidFill>
            <a:srgbClr val="DDDDDD"/>
          </a:solidFill>
          <a:ln w="9525">
            <a:solidFill>
              <a:schemeClr val="tx1"/>
            </a:solidFill>
            <a:miter lim="800000"/>
            <a:headEnd/>
            <a:tailEnd/>
          </a:ln>
        </p:spPr>
        <p:txBody>
          <a:bodyPr wrap="none" anchor="ctr"/>
          <a:lstStyle/>
          <a:p>
            <a:endParaRPr lang="zh-CN" altLang="en-US"/>
          </a:p>
        </p:txBody>
      </p:sp>
      <p:sp>
        <p:nvSpPr>
          <p:cNvPr id="27" name="Rectangle 144"/>
          <p:cNvSpPr>
            <a:spLocks noChangeArrowheads="1"/>
          </p:cNvSpPr>
          <p:nvPr/>
        </p:nvSpPr>
        <p:spPr bwMode="auto">
          <a:xfrm>
            <a:off x="8397875" y="6186586"/>
            <a:ext cx="1066800" cy="381000"/>
          </a:xfrm>
          <a:prstGeom prst="rect">
            <a:avLst/>
          </a:prstGeom>
          <a:solidFill>
            <a:srgbClr val="DDDDDD"/>
          </a:solidFill>
          <a:ln w="9525">
            <a:solidFill>
              <a:schemeClr val="tx1"/>
            </a:solidFill>
            <a:miter lim="800000"/>
            <a:headEnd/>
            <a:tailEnd/>
          </a:ln>
        </p:spPr>
        <p:txBody>
          <a:bodyPr wrap="none" anchor="ctr"/>
          <a:lstStyle/>
          <a:p>
            <a:endParaRPr lang="zh-CN" altLang="en-US"/>
          </a:p>
        </p:txBody>
      </p:sp>
      <p:sp>
        <p:nvSpPr>
          <p:cNvPr id="28" name="Line 145"/>
          <p:cNvSpPr>
            <a:spLocks noChangeShapeType="1"/>
          </p:cNvSpPr>
          <p:nvPr/>
        </p:nvSpPr>
        <p:spPr bwMode="auto">
          <a:xfrm>
            <a:off x="5883275" y="6338986"/>
            <a:ext cx="2514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9" name="Line 146"/>
          <p:cNvSpPr>
            <a:spLocks noChangeShapeType="1"/>
          </p:cNvSpPr>
          <p:nvPr/>
        </p:nvSpPr>
        <p:spPr bwMode="auto">
          <a:xfrm>
            <a:off x="5883275" y="5881786"/>
            <a:ext cx="2514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42731078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113503"/>
            <a:ext cx="11567656" cy="6328697"/>
          </a:xfrm>
        </p:spPr>
        <p:txBody>
          <a:bodyPr>
            <a:normAutofit/>
          </a:bodyPr>
          <a:lstStyle/>
          <a:p>
            <a:pPr marL="342900" lvl="1" indent="-342900" algn="l">
              <a:lnSpc>
                <a:spcPct val="125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The </a:t>
            </a:r>
            <a:r>
              <a:rPr lang="en-US" altLang="zh-CN" sz="2400" dirty="0">
                <a:latin typeface="微软雅黑" panose="020B0503020204020204" pitchFamily="34" charset="-122"/>
                <a:ea typeface="微软雅黑" panose="020B0503020204020204" pitchFamily="34" charset="-122"/>
              </a:rPr>
              <a:t>directory of a file system has an array with 6 entries and the array is used to describe the physical structure of the </a:t>
            </a:r>
            <a:r>
              <a:rPr lang="en-US" altLang="zh-CN" sz="2400" dirty="0" smtClean="0">
                <a:latin typeface="微软雅黑" panose="020B0503020204020204" pitchFamily="34" charset="-122"/>
                <a:ea typeface="微软雅黑" panose="020B0503020204020204" pitchFamily="34" charset="-122"/>
              </a:rPr>
              <a:t>file</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The </a:t>
            </a:r>
            <a:r>
              <a:rPr lang="en-US" altLang="zh-CN" sz="2400" dirty="0">
                <a:latin typeface="微软雅黑" panose="020B0503020204020204" pitchFamily="34" charset="-122"/>
                <a:ea typeface="微软雅黑" panose="020B0503020204020204" pitchFamily="34" charset="-122"/>
              </a:rPr>
              <a:t>first 4 entries in the array are used as a direct </a:t>
            </a:r>
            <a:r>
              <a:rPr lang="en-US" altLang="zh-CN" sz="2400" dirty="0" smtClean="0">
                <a:latin typeface="微软雅黑" panose="020B0503020204020204" pitchFamily="34" charset="-122"/>
                <a:ea typeface="微软雅黑" panose="020B0503020204020204" pitchFamily="34" charset="-122"/>
              </a:rPr>
              <a:t>index</a:t>
            </a: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the </a:t>
            </a:r>
            <a:r>
              <a:rPr lang="en-US" altLang="zh-CN" sz="2400" dirty="0">
                <a:latin typeface="微软雅黑" panose="020B0503020204020204" pitchFamily="34" charset="-122"/>
                <a:ea typeface="微软雅黑" panose="020B0503020204020204" pitchFamily="34" charset="-122"/>
              </a:rPr>
              <a:t>fifth entry as a single indirect </a:t>
            </a:r>
            <a:r>
              <a:rPr lang="en-US" altLang="zh-CN" sz="2400" dirty="0" smtClean="0">
                <a:latin typeface="微软雅黑" panose="020B0503020204020204" pitchFamily="34" charset="-122"/>
                <a:ea typeface="微软雅黑" panose="020B0503020204020204" pitchFamily="34" charset="-122"/>
              </a:rPr>
              <a:t>index</a:t>
            </a: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the </a:t>
            </a:r>
            <a:r>
              <a:rPr lang="en-US" altLang="zh-CN" sz="2400" dirty="0">
                <a:latin typeface="微软雅黑" panose="020B0503020204020204" pitchFamily="34" charset="-122"/>
                <a:ea typeface="微软雅黑" panose="020B0503020204020204" pitchFamily="34" charset="-122"/>
              </a:rPr>
              <a:t>last entry is used as the double stage indirect </a:t>
            </a:r>
            <a:r>
              <a:rPr lang="en-US" altLang="zh-CN" sz="2400" dirty="0" smtClean="0">
                <a:latin typeface="微软雅黑" panose="020B0503020204020204" pitchFamily="34" charset="-122"/>
                <a:ea typeface="微软雅黑" panose="020B0503020204020204" pitchFamily="34" charset="-122"/>
              </a:rPr>
              <a:t>index     </a:t>
            </a:r>
            <a:endParaRPr lang="en-US" altLang="zh-CN" sz="2400" dirty="0">
              <a:latin typeface="微软雅黑" panose="020B0503020204020204" pitchFamily="34" charset="-122"/>
              <a:ea typeface="微软雅黑" panose="020B0503020204020204" pitchFamily="34" charset="-122"/>
            </a:endParaRPr>
          </a:p>
          <a:p>
            <a:pPr marL="342900" lvl="1" indent="-342900" algn="l">
              <a:lnSpc>
                <a:spcPct val="125000"/>
              </a:lnSpc>
              <a:spcBef>
                <a:spcPts val="600"/>
              </a:spcBef>
              <a:buFont typeface="Wingdings" panose="05000000000000000000" pitchFamily="2" charset="2"/>
              <a:buChar char="l"/>
              <a:defRPr/>
            </a:pPr>
            <a:r>
              <a:rPr lang="en-US" altLang="zh-CN" sz="2400" dirty="0" smtClean="0">
                <a:latin typeface="微软雅黑" panose="020B0503020204020204" pitchFamily="34" charset="-122"/>
                <a:ea typeface="微软雅黑" panose="020B0503020204020204" pitchFamily="34" charset="-122"/>
              </a:rPr>
              <a:t>The </a:t>
            </a:r>
            <a:r>
              <a:rPr lang="en-US" altLang="zh-CN" sz="2400" dirty="0">
                <a:latin typeface="微软雅黑" panose="020B0503020204020204" pitchFamily="34" charset="-122"/>
                <a:ea typeface="微软雅黑" panose="020B0503020204020204" pitchFamily="34" charset="-122"/>
              </a:rPr>
              <a:t>size of the disk block is 512 bytes, and in which the block number (i.e. the address of the block) occupies 2 </a:t>
            </a:r>
            <a:r>
              <a:rPr lang="en-US" altLang="zh-CN" sz="2400" dirty="0" smtClean="0">
                <a:latin typeface="微软雅黑" panose="020B0503020204020204" pitchFamily="34" charset="-122"/>
                <a:ea typeface="微软雅黑" panose="020B0503020204020204" pitchFamily="34" charset="-122"/>
              </a:rPr>
              <a:t>bytes</a:t>
            </a:r>
            <a:endParaRPr lang="en-US" altLang="zh-CN"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补充作业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1</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2020-11-27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34315438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923003"/>
            <a:ext cx="11567656" cy="6328697"/>
          </a:xfrm>
        </p:spPr>
        <p:txBody>
          <a:bodyPr>
            <a:normAutofit/>
          </a:bodyPr>
          <a:lstStyle/>
          <a:p>
            <a:pPr marL="342900" lvl="1" indent="-342900" algn="l">
              <a:lnSpc>
                <a:spcPct val="125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Answer </a:t>
            </a:r>
            <a:r>
              <a:rPr lang="en-US" altLang="zh-CN" sz="2400" dirty="0">
                <a:latin typeface="微软雅黑" panose="020B0503020204020204" pitchFamily="34" charset="-122"/>
                <a:ea typeface="微软雅黑" panose="020B0503020204020204" pitchFamily="34" charset="-122"/>
              </a:rPr>
              <a:t>the following </a:t>
            </a:r>
            <a:r>
              <a:rPr lang="en-US" altLang="zh-CN" sz="2400" dirty="0" smtClean="0">
                <a:latin typeface="微软雅黑" panose="020B0503020204020204" pitchFamily="34" charset="-122"/>
                <a:ea typeface="微软雅黑" panose="020B0503020204020204" pitchFamily="34" charset="-122"/>
              </a:rPr>
              <a:t>questions</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(1) How </a:t>
            </a:r>
            <a:r>
              <a:rPr lang="en-US" altLang="zh-CN" sz="2400" dirty="0">
                <a:latin typeface="微软雅黑" panose="020B0503020204020204" pitchFamily="34" charset="-122"/>
                <a:ea typeface="微软雅黑" panose="020B0503020204020204" pitchFamily="34" charset="-122"/>
              </a:rPr>
              <a:t>many bytes is the maximum size of the file that the file system can support</a:t>
            </a:r>
            <a:r>
              <a:rPr lang="en-US" altLang="zh-CN" sz="2400" dirty="0" smtClean="0">
                <a:latin typeface="微软雅黑" panose="020B0503020204020204" pitchFamily="34" charset="-122"/>
                <a:ea typeface="微软雅黑" panose="020B0503020204020204" pitchFamily="34" charset="-122"/>
              </a:rPr>
              <a:t>?</a:t>
            </a: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solidFill>
                  <a:srgbClr val="FF0000"/>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2) Given a file with the maximum size, if we want to retrieve a data record that may be located in an arbitrary data block of this file, how many blocks on average need to be read from the disk</a:t>
            </a:r>
            <a:r>
              <a:rPr lang="en-US" altLang="zh-CN" sz="2400" dirty="0" smtClean="0">
                <a:solidFill>
                  <a:srgbClr val="FF0000"/>
                </a:solidFill>
                <a:latin typeface="微软雅黑" panose="020B0503020204020204" pitchFamily="34" charset="-122"/>
                <a:ea typeface="微软雅黑" panose="020B0503020204020204" pitchFamily="34" charset="-122"/>
              </a:rPr>
              <a:t>? </a:t>
            </a:r>
            <a:r>
              <a:rPr lang="en-US" altLang="zh-CN" sz="2400" dirty="0">
                <a:solidFill>
                  <a:srgbClr val="FF0000"/>
                </a:solidFill>
                <a:latin typeface="微软雅黑" panose="020B0503020204020204" pitchFamily="34" charset="-122"/>
                <a:ea typeface="微软雅黑" panose="020B0503020204020204" pitchFamily="34" charset="-122"/>
              </a:rPr>
              <a:t>It is assumed that a record is stored in only one </a:t>
            </a:r>
            <a:r>
              <a:rPr lang="en-US" altLang="zh-CN" sz="2400" dirty="0" smtClean="0">
                <a:solidFill>
                  <a:srgbClr val="FF0000"/>
                </a:solidFill>
                <a:latin typeface="微软雅黑" panose="020B0503020204020204" pitchFamily="34" charset="-122"/>
                <a:ea typeface="微软雅黑" panose="020B0503020204020204" pitchFamily="34" charset="-122"/>
              </a:rPr>
              <a:t>block</a:t>
            </a:r>
          </a:p>
          <a:p>
            <a:pPr marL="1257300" lvl="2" indent="-342900">
              <a:lnSpc>
                <a:spcPct val="125000"/>
              </a:lnSpc>
              <a:spcBef>
                <a:spcPts val="600"/>
              </a:spcBef>
              <a:buClr>
                <a:srgbClr val="FF0000"/>
              </a:buClr>
              <a:buSzPct val="80000"/>
              <a:buFont typeface="Wingdings" panose="05000000000000000000" pitchFamily="2" charset="2"/>
              <a:buChar char="n"/>
            </a:pPr>
            <a:r>
              <a:rPr lang="zh-CN" altLang="en-US" sz="2400" dirty="0" smtClean="0">
                <a:solidFill>
                  <a:srgbClr val="FF0000"/>
                </a:solidFill>
                <a:latin typeface="微软雅黑" panose="020B0503020204020204" pitchFamily="34" charset="-122"/>
                <a:ea typeface="微软雅黑" panose="020B0503020204020204" pitchFamily="34" charset="-122"/>
              </a:rPr>
              <a:t>计算三类数据块：直接索引数据块、一级间接索引数据块、二级间接索引数据块的数目和各自占比</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marL="1257300" lvl="2" indent="-342900">
              <a:lnSpc>
                <a:spcPct val="125000"/>
              </a:lnSpc>
              <a:spcBef>
                <a:spcPts val="600"/>
              </a:spcBef>
              <a:buClr>
                <a:srgbClr val="FF0000"/>
              </a:buClr>
              <a:buSzPct val="80000"/>
              <a:buFont typeface="Wingdings" panose="05000000000000000000" pitchFamily="2" charset="2"/>
              <a:buChar char="n"/>
            </a:pPr>
            <a:r>
              <a:rPr lang="zh-CN" altLang="en-US" sz="2400" dirty="0" smtClean="0">
                <a:solidFill>
                  <a:srgbClr val="FF0000"/>
                </a:solidFill>
                <a:latin typeface="微软雅黑" panose="020B0503020204020204" pitchFamily="34" charset="-122"/>
                <a:ea typeface="微软雅黑" panose="020B0503020204020204" pitchFamily="34" charset="-122"/>
              </a:rPr>
              <a:t>根据每类数据块访问时所需读写</a:t>
            </a:r>
            <a:r>
              <a:rPr lang="en-US" altLang="zh-CN" sz="2400" dirty="0" smtClean="0">
                <a:solidFill>
                  <a:srgbClr val="FF0000"/>
                </a:solidFill>
                <a:latin typeface="微软雅黑" panose="020B0503020204020204" pitchFamily="34" charset="-122"/>
                <a:ea typeface="微软雅黑" panose="020B0503020204020204" pitchFamily="34" charset="-122"/>
              </a:rPr>
              <a:t>block</a:t>
            </a:r>
            <a:r>
              <a:rPr lang="zh-CN" altLang="en-US" sz="2400" dirty="0" smtClean="0">
                <a:solidFill>
                  <a:srgbClr val="FF0000"/>
                </a:solidFill>
                <a:latin typeface="微软雅黑" panose="020B0503020204020204" pitchFamily="34" charset="-122"/>
                <a:ea typeface="微软雅黑" panose="020B0503020204020204" pitchFamily="34" charset="-122"/>
              </a:rPr>
              <a:t>数目，计算平均需要读写的块数</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(3) </a:t>
            </a:r>
            <a:r>
              <a:rPr lang="en-US" altLang="zh-CN" sz="2400" dirty="0">
                <a:latin typeface="微软雅黑" panose="020B0503020204020204" pitchFamily="34" charset="-122"/>
                <a:ea typeface="微软雅黑" panose="020B0503020204020204" pitchFamily="34" charset="-122"/>
              </a:rPr>
              <a:t>Suppose a file is 268 KB in size, draw out the index of the file data blocks</a:t>
            </a:r>
            <a:r>
              <a:rPr lang="en-US" altLang="zh-CN"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补充作业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1</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2020-11-27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28</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34432435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113503"/>
            <a:ext cx="11567656" cy="6328697"/>
          </a:xfrm>
        </p:spPr>
        <p:txBody>
          <a:bodyPr>
            <a:normAutofit/>
          </a:bodyPr>
          <a:lstStyle/>
          <a:p>
            <a:pPr marL="342900" lvl="1" indent="-342900" algn="l">
              <a:lnSpc>
                <a:spcPct val="125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In </a:t>
            </a:r>
            <a:r>
              <a:rPr lang="en-US" altLang="zh-CN" sz="2400" dirty="0">
                <a:latin typeface="微软雅黑" panose="020B0503020204020204" pitchFamily="34" charset="-122"/>
                <a:ea typeface="微软雅黑" panose="020B0503020204020204" pitchFamily="34" charset="-122"/>
              </a:rPr>
              <a:t>an OS, it is assumed that an index block can contain at the most 10 pointers, which can be used as Direct block pointing to file data blocks, or as Single Indirect blocks that point to Direct blocks. </a:t>
            </a:r>
            <a:r>
              <a:rPr lang="en-US" altLang="zh-CN" sz="2400" dirty="0">
                <a:latin typeface="微软雅黑" panose="020B0503020204020204" pitchFamily="34" charset="-122"/>
                <a:ea typeface="微软雅黑" panose="020B0503020204020204" pitchFamily="34" charset="-122"/>
              </a:rPr>
              <a:t>Assume only one Block is used as an </a:t>
            </a:r>
            <a:r>
              <a:rPr lang="en-US" altLang="zh-CN" sz="2400" dirty="0" err="1">
                <a:latin typeface="微软雅黑" panose="020B0503020204020204" pitchFamily="34" charset="-122"/>
                <a:ea typeface="微软雅黑" panose="020B0503020204020204" pitchFamily="34" charset="-122"/>
              </a:rPr>
              <a:t>inode</a:t>
            </a:r>
            <a:r>
              <a:rPr lang="en-US" altLang="zh-CN" sz="2400" dirty="0">
                <a:latin typeface="微软雅黑" panose="020B0503020204020204" pitchFamily="34" charset="-122"/>
                <a:ea typeface="微软雅黑" panose="020B0503020204020204" pitchFamily="34" charset="-122"/>
              </a:rPr>
              <a:t> for each file</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for the directory structure as shown </a:t>
            </a:r>
            <a:r>
              <a:rPr lang="en-US" altLang="zh-CN" sz="2400" dirty="0">
                <a:latin typeface="微软雅黑" panose="020B0503020204020204" pitchFamily="34" charset="-122"/>
                <a:ea typeface="微软雅黑" panose="020B0503020204020204" pitchFamily="34" charset="-122"/>
              </a:rPr>
              <a:t>above</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 what is the largest size of a file</a:t>
            </a:r>
            <a:r>
              <a:rPr lang="en-US" altLang="zh-CN" sz="2400" dirty="0">
                <a:latin typeface="微软雅黑" panose="020B0503020204020204" pitchFamily="34" charset="-122"/>
                <a:ea typeface="微软雅黑" panose="020B0503020204020204" pitchFamily="34" charset="-122"/>
              </a:rPr>
              <a:t>?</a:t>
            </a: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 If a file F is with the size of 30 Blocks, to access the third block in this file, how many blocks are needed to read? </a:t>
            </a:r>
            <a:endParaRPr lang="en-US" altLang="zh-CN" sz="2400" dirty="0" smtClean="0">
              <a:latin typeface="微软雅黑" panose="020B0503020204020204" pitchFamily="34" charset="-122"/>
              <a:ea typeface="微软雅黑" panose="020B0503020204020204" pitchFamily="34" charset="-122"/>
            </a:endParaRPr>
          </a:p>
          <a:p>
            <a:pPr marL="1257300" lvl="2" indent="-342900">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assuming </a:t>
            </a:r>
            <a:r>
              <a:rPr lang="en-US" altLang="zh-CN" sz="2400" dirty="0">
                <a:latin typeface="微软雅黑" panose="020B0503020204020204" pitchFamily="34" charset="-122"/>
                <a:ea typeface="微软雅黑" panose="020B0503020204020204" pitchFamily="34" charset="-122"/>
              </a:rPr>
              <a:t>all file blocks are not preloaded in </a:t>
            </a:r>
            <a:r>
              <a:rPr lang="en-US" altLang="zh-CN" sz="2400" dirty="0" smtClean="0">
                <a:latin typeface="微软雅黑" panose="020B0503020204020204" pitchFamily="34" charset="-122"/>
                <a:ea typeface="微软雅黑" panose="020B0503020204020204" pitchFamily="34" charset="-122"/>
              </a:rPr>
              <a:t>memory</a:t>
            </a:r>
            <a:endParaRPr lang="zh-CN" altLang="zh-CN"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补充</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2020-11-27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29</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2210931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2020-11-27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标题 2"/>
          <p:cNvSpPr>
            <a:spLocks noGrp="1"/>
          </p:cNvSpPr>
          <p:nvPr>
            <p:ph type="title"/>
          </p:nvPr>
        </p:nvSpPr>
        <p:spPr>
          <a:xfrm>
            <a:off x="819730" y="228600"/>
            <a:ext cx="10552540" cy="685800"/>
          </a:xfrm>
        </p:spPr>
        <p:txBody>
          <a:bodyPr>
            <a:normAutofit/>
          </a:bodyPr>
          <a:lstStyle/>
          <a:p>
            <a:pPr lvl="1" algn="ctr" rtl="0">
              <a:lnSpc>
                <a:spcPct val="90000"/>
              </a:lnSpc>
              <a:spcBef>
                <a:spcPct val="0"/>
              </a:spcBef>
            </a:pP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例</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1 </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文件分配方式</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物理文件结构与文件访问</a:t>
            </a:r>
            <a:endPar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endParaRPr>
          </a:p>
        </p:txBody>
      </p:sp>
      <p:sp>
        <p:nvSpPr>
          <p:cNvPr id="9" name="Rectangle 2"/>
          <p:cNvSpPr txBox="1">
            <a:spLocks noChangeArrowheads="1"/>
          </p:cNvSpPr>
          <p:nvPr/>
        </p:nvSpPr>
        <p:spPr>
          <a:xfrm>
            <a:off x="342900" y="1108075"/>
            <a:ext cx="11506200" cy="5113338"/>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10000"/>
              </a:lnSpc>
              <a:spcBef>
                <a:spcPts val="600"/>
              </a:spcBef>
              <a:buFont typeface="Wingdings" panose="05000000000000000000" pitchFamily="2" charset="2"/>
              <a:buChar char="l"/>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A file system uses 256-byte physical blocks. Each file has a directory entry giving the file name, the location of the first block, the length of file and the last block position. </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Assuming </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that </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(1) the last physical block read is 100, i.e. offset=100</a:t>
            </a: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(2) block 100 and the directory entry are already in main memory </a:t>
            </a:r>
          </a:p>
          <a:p>
            <a:pPr marL="342900" lvl="1" indent="-342900" algn="l">
              <a:lnSpc>
                <a:spcPct val="110000"/>
              </a:lnSpc>
              <a:spcBef>
                <a:spcPts val="600"/>
              </a:spcBef>
              <a:buFont typeface="Wingdings" panose="05000000000000000000" pitchFamily="2" charset="2"/>
              <a:buChar char="l"/>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For </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the following two file allocation algorithms, how many physical blocks must be read to access the specific block 600 (including the reading of block 600 itself), and why? </a:t>
            </a: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contiguous allocation</a:t>
            </a: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linked </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allocation</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96459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solidFill>
                  <a:schemeClr val="accent5">
                    <a:lumMod val="75000"/>
                  </a:schemeClr>
                </a:solidFill>
                <a:latin typeface="微软雅黑" panose="020B0503020204020204" pitchFamily="2" charset="-122"/>
                <a:ea typeface="微软雅黑" panose="020B0503020204020204" pitchFamily="2" charset="-122"/>
              </a:rPr>
              <a:t>补充作业</a:t>
            </a:r>
            <a:r>
              <a:rPr lang="en-US" altLang="zh-CN" b="1" dirty="0">
                <a:solidFill>
                  <a:schemeClr val="accent5">
                    <a:lumMod val="75000"/>
                  </a:schemeClr>
                </a:solidFill>
                <a:latin typeface="微软雅黑" panose="020B0503020204020204" pitchFamily="2" charset="-122"/>
                <a:ea typeface="微软雅黑" panose="020B0503020204020204" pitchFamily="2" charset="-122"/>
              </a:rPr>
              <a:t>2</a:t>
            </a:r>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2020-11-27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30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9044" y="1041227"/>
            <a:ext cx="7014344" cy="581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5808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2020-11-27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标题 2"/>
          <p:cNvSpPr>
            <a:spLocks noGrp="1"/>
          </p:cNvSpPr>
          <p:nvPr>
            <p:ph type="title"/>
          </p:nvPr>
        </p:nvSpPr>
        <p:spPr>
          <a:xfrm>
            <a:off x="819730" y="228600"/>
            <a:ext cx="10552540" cy="685800"/>
          </a:xfrm>
        </p:spPr>
        <p:txBody>
          <a:bodyPr>
            <a:normAutofit/>
          </a:bodyPr>
          <a:lstStyle/>
          <a:p>
            <a:pPr lvl="1" algn="l" rtl="0">
              <a:lnSpc>
                <a:spcPct val="90000"/>
              </a:lnSpc>
              <a:spcBef>
                <a:spcPct val="0"/>
              </a:spcBef>
            </a:pP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rPr>
              <a:t>1 </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rPr>
              <a:t>文件分配方式</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rPr>
              <a:t>物理文件结构与文件访问</a:t>
            </a:r>
            <a:endPar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endParaRPr>
          </a:p>
        </p:txBody>
      </p:sp>
      <p:sp>
        <p:nvSpPr>
          <p:cNvPr id="9" name="Rectangle 2"/>
          <p:cNvSpPr txBox="1">
            <a:spLocks noChangeArrowheads="1"/>
          </p:cNvSpPr>
          <p:nvPr/>
        </p:nvSpPr>
        <p:spPr>
          <a:xfrm>
            <a:off x="342900" y="1108075"/>
            <a:ext cx="11506200" cy="5113338"/>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10000"/>
              </a:lnSpc>
              <a:spcBef>
                <a:spcPts val="600"/>
              </a:spcBef>
              <a:buFont typeface="Wingdings" panose="05000000000000000000" pitchFamily="2" charset="2"/>
              <a:buChar char="l"/>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(1) 1</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contiguous </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allocation supports direct access on arbitrary physical blocks in a file. To access physical block 600, the block 600 can be directly read into memory</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42900" lvl="1" indent="-342900" algn="l">
              <a:lnSpc>
                <a:spcPct val="110000"/>
              </a:lnSpc>
              <a:spcBef>
                <a:spcPts val="600"/>
              </a:spcBef>
              <a:buFont typeface="Wingdings" panose="05000000000000000000" pitchFamily="2" charset="2"/>
              <a:buChar char="l"/>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(2) 500</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Linked </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allocation is used only for sequential-access files, the file system can only read blocks one by one, directed by file </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pointers</a:t>
            </a: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To </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find out the physical block 600 in the file, file system locates on the 101th block following the 100th block just read, and reads block 101, block 102, …, until block </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600</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0617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2020-11-27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标题 2"/>
          <p:cNvSpPr>
            <a:spLocks noGrp="1"/>
          </p:cNvSpPr>
          <p:nvPr>
            <p:ph type="title"/>
          </p:nvPr>
        </p:nvSpPr>
        <p:spPr>
          <a:xfrm>
            <a:off x="819730" y="228600"/>
            <a:ext cx="10552540" cy="685800"/>
          </a:xfrm>
        </p:spPr>
        <p:txBody>
          <a:bodyPr>
            <a:normAutofit/>
          </a:bodyPr>
          <a:lstStyle/>
          <a:p>
            <a:pPr lvl="1" algn="ctr" rtl="0">
              <a:lnSpc>
                <a:spcPct val="90000"/>
              </a:lnSpc>
              <a:spcBef>
                <a:spcPct val="0"/>
              </a:spcBef>
            </a:pP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例</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2</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 </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文件分配方式</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a:t>
            </a: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物理文件结构与文件访问</a:t>
            </a:r>
            <a:endPar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endParaRPr>
          </a:p>
        </p:txBody>
      </p:sp>
      <p:sp>
        <p:nvSpPr>
          <p:cNvPr id="9" name="Rectangle 2"/>
          <p:cNvSpPr txBox="1">
            <a:spLocks noChangeArrowheads="1"/>
          </p:cNvSpPr>
          <p:nvPr/>
        </p:nvSpPr>
        <p:spPr>
          <a:xfrm>
            <a:off x="342900" y="1108075"/>
            <a:ext cx="11506200" cy="5113338"/>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1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1</a:t>
            </a:r>
            <a:r>
              <a:rPr lang="zh-CN" altLang="en-US" sz="2400" dirty="0">
                <a:latin typeface="微软雅黑" panose="020B0503020204020204" pitchFamily="34" charset="-122"/>
                <a:ea typeface="微软雅黑" panose="020B0503020204020204" pitchFamily="34" charset="-122"/>
                <a:cs typeface="Times New Roman" pitchFamily="18" charset="0"/>
              </a:rPr>
              <a:t>个文件由</a:t>
            </a:r>
            <a:r>
              <a:rPr lang="en-US" altLang="zh-CN" sz="2400" dirty="0">
                <a:latin typeface="微软雅黑" panose="020B0503020204020204" pitchFamily="34" charset="-122"/>
                <a:ea typeface="微软雅黑" panose="020B0503020204020204" pitchFamily="34" charset="-122"/>
                <a:cs typeface="Times New Roman" pitchFamily="18" charset="0"/>
              </a:rPr>
              <a:t>100</a:t>
            </a:r>
            <a:r>
              <a:rPr lang="zh-CN" altLang="en-US" sz="2400" dirty="0">
                <a:latin typeface="微软雅黑" panose="020B0503020204020204" pitchFamily="34" charset="-122"/>
                <a:ea typeface="微软雅黑" panose="020B0503020204020204" pitchFamily="34" charset="-122"/>
                <a:cs typeface="Times New Roman" pitchFamily="18" charset="0"/>
              </a:rPr>
              <a:t>个物理块组成，对于</a:t>
            </a:r>
            <a:r>
              <a:rPr lang="en-US" altLang="zh-CN" sz="2400" dirty="0">
                <a:latin typeface="微软雅黑" panose="020B0503020204020204" pitchFamily="34" charset="-122"/>
                <a:ea typeface="微软雅黑" panose="020B0503020204020204" pitchFamily="34" charset="-122"/>
                <a:cs typeface="Times New Roman" pitchFamily="18" charset="0"/>
              </a:rPr>
              <a:t>contiguous allocation</a:t>
            </a:r>
            <a:r>
              <a:rPr lang="zh-CN" altLang="en-US" sz="2400" dirty="0">
                <a:latin typeface="微软雅黑" panose="020B0503020204020204" pitchFamily="34" charset="-122"/>
                <a:ea typeface="微软雅黑" panose="020B0503020204020204" pitchFamily="34" charset="-122"/>
                <a:cs typeface="Times New Roman" pitchFamily="18" charset="0"/>
              </a:rPr>
              <a:t>文件、</a:t>
            </a:r>
            <a:r>
              <a:rPr lang="en-US" altLang="zh-CN" sz="2400" dirty="0">
                <a:latin typeface="微软雅黑" panose="020B0503020204020204" pitchFamily="34" charset="-122"/>
                <a:ea typeface="微软雅黑" panose="020B0503020204020204" pitchFamily="34" charset="-122"/>
                <a:cs typeface="Times New Roman" pitchFamily="18" charset="0"/>
              </a:rPr>
              <a:t>linked allocation</a:t>
            </a:r>
            <a:r>
              <a:rPr lang="zh-CN" altLang="en-US" sz="2400" dirty="0">
                <a:latin typeface="微软雅黑" panose="020B0503020204020204" pitchFamily="34" charset="-122"/>
                <a:ea typeface="微软雅黑" panose="020B0503020204020204" pitchFamily="34" charset="-122"/>
                <a:cs typeface="Times New Roman" pitchFamily="18" charset="0"/>
              </a:rPr>
              <a:t>文件、</a:t>
            </a:r>
            <a:r>
              <a:rPr lang="en-US" altLang="zh-CN" sz="2400" dirty="0">
                <a:latin typeface="微软雅黑" panose="020B0503020204020204" pitchFamily="34" charset="-122"/>
                <a:ea typeface="微软雅黑" panose="020B0503020204020204" pitchFamily="34" charset="-122"/>
                <a:cs typeface="Times New Roman" pitchFamily="18" charset="0"/>
              </a:rPr>
              <a:t>indexed allocation</a:t>
            </a:r>
            <a:r>
              <a:rPr lang="zh-CN" altLang="en-US" sz="2400" dirty="0">
                <a:latin typeface="微软雅黑" panose="020B0503020204020204" pitchFamily="34" charset="-122"/>
                <a:ea typeface="微软雅黑" panose="020B0503020204020204" pitchFamily="34" charset="-122"/>
                <a:cs typeface="Times New Roman" pitchFamily="18" charset="0"/>
              </a:rPr>
              <a:t>文件，分别计算</a:t>
            </a:r>
            <a:r>
              <a:rPr lang="zh-CN" altLang="en-US" sz="2400" dirty="0">
                <a:solidFill>
                  <a:srgbClr val="FF0000"/>
                </a:solidFill>
                <a:latin typeface="微软雅黑" panose="020B0503020204020204" pitchFamily="34" charset="-122"/>
                <a:ea typeface="微软雅黑" panose="020B0503020204020204" pitchFamily="34" charset="-122"/>
                <a:cs typeface="Times New Roman" pitchFamily="18" charset="0"/>
              </a:rPr>
              <a:t>执行下列操作时的</a:t>
            </a:r>
            <a:r>
              <a:rPr lang="en-US" altLang="zh-CN" sz="2400" dirty="0">
                <a:solidFill>
                  <a:srgbClr val="FF0000"/>
                </a:solidFill>
                <a:latin typeface="微软雅黑" panose="020B0503020204020204" pitchFamily="34" charset="-122"/>
                <a:ea typeface="微软雅黑" panose="020B0503020204020204" pitchFamily="34" charset="-122"/>
                <a:cs typeface="Times New Roman" pitchFamily="18" charset="0"/>
              </a:rPr>
              <a:t>I/O</a:t>
            </a:r>
            <a:r>
              <a:rPr lang="zh-CN" altLang="en-US" sz="2400" dirty="0">
                <a:solidFill>
                  <a:srgbClr val="FF0000"/>
                </a:solidFill>
                <a:latin typeface="微软雅黑" panose="020B0503020204020204" pitchFamily="34" charset="-122"/>
                <a:ea typeface="微软雅黑" panose="020B0503020204020204" pitchFamily="34" charset="-122"/>
                <a:cs typeface="Times New Roman" pitchFamily="18" charset="0"/>
              </a:rPr>
              <a:t>次数</a:t>
            </a:r>
            <a:r>
              <a:rPr lang="zh-CN" altLang="en-US" sz="2400" dirty="0">
                <a:latin typeface="微软雅黑" panose="020B0503020204020204" pitchFamily="34" charset="-122"/>
                <a:ea typeface="微软雅黑" panose="020B0503020204020204" pitchFamily="34" charset="-122"/>
                <a:cs typeface="Times New Roman" pitchFamily="18" charset="0"/>
              </a:rPr>
              <a:t>，假设文件头指针（指向第</a:t>
            </a:r>
            <a:r>
              <a:rPr lang="en-US" altLang="zh-CN" sz="2400" dirty="0">
                <a:latin typeface="微软雅黑" panose="020B0503020204020204" pitchFamily="34" charset="-122"/>
                <a:ea typeface="微软雅黑" panose="020B0503020204020204" pitchFamily="34" charset="-122"/>
                <a:cs typeface="Times New Roman" pitchFamily="18" charset="0"/>
              </a:rPr>
              <a:t>1</a:t>
            </a:r>
            <a:r>
              <a:rPr lang="zh-CN" altLang="en-US" sz="2400" dirty="0">
                <a:latin typeface="微软雅黑" panose="020B0503020204020204" pitchFamily="34" charset="-122"/>
                <a:ea typeface="微软雅黑" panose="020B0503020204020204" pitchFamily="34" charset="-122"/>
                <a:cs typeface="Times New Roman" pitchFamily="18" charset="0"/>
              </a:rPr>
              <a:t>个</a:t>
            </a:r>
            <a:r>
              <a:rPr lang="en-US" altLang="zh-CN" sz="2400" dirty="0" err="1">
                <a:latin typeface="微软雅黑" panose="020B0503020204020204" pitchFamily="34" charset="-122"/>
                <a:ea typeface="微软雅黑" panose="020B0503020204020204" pitchFamily="34" charset="-122"/>
                <a:cs typeface="Times New Roman" pitchFamily="18" charset="0"/>
              </a:rPr>
              <a:t>bolck</a:t>
            </a:r>
            <a:r>
              <a:rPr lang="zh-CN" altLang="en-US" sz="2400" dirty="0">
                <a:latin typeface="微软雅黑" panose="020B0503020204020204" pitchFamily="34" charset="-122"/>
                <a:ea typeface="微软雅黑" panose="020B0503020204020204" pitchFamily="34" charset="-122"/>
                <a:cs typeface="Times New Roman" pitchFamily="18" charset="0"/>
              </a:rPr>
              <a:t>）、尾指针（指向最后</a:t>
            </a:r>
            <a:r>
              <a:rPr lang="en-US" altLang="zh-CN" sz="2400" dirty="0">
                <a:latin typeface="微软雅黑" panose="020B0503020204020204" pitchFamily="34" charset="-122"/>
                <a:ea typeface="微软雅黑" panose="020B0503020204020204" pitchFamily="34" charset="-122"/>
                <a:cs typeface="Times New Roman" pitchFamily="18" charset="0"/>
              </a:rPr>
              <a:t>1</a:t>
            </a:r>
            <a:r>
              <a:rPr lang="zh-CN" altLang="en-US" sz="2400" dirty="0">
                <a:latin typeface="微软雅黑" panose="020B0503020204020204" pitchFamily="34" charset="-122"/>
                <a:ea typeface="微软雅黑" panose="020B0503020204020204" pitchFamily="34" charset="-122"/>
                <a:cs typeface="Times New Roman" pitchFamily="18" charset="0"/>
              </a:rPr>
              <a:t>个</a:t>
            </a:r>
            <a:r>
              <a:rPr lang="en-US" altLang="zh-CN" sz="2400" dirty="0">
                <a:latin typeface="微软雅黑" panose="020B0503020204020204" pitchFamily="34" charset="-122"/>
                <a:ea typeface="微软雅黑" panose="020B0503020204020204" pitchFamily="34" charset="-122"/>
                <a:cs typeface="Times New Roman" pitchFamily="18" charset="0"/>
              </a:rPr>
              <a:t>block</a:t>
            </a:r>
            <a:r>
              <a:rPr lang="zh-CN" altLang="en-US" sz="2400" dirty="0">
                <a:latin typeface="微软雅黑" panose="020B0503020204020204" pitchFamily="34" charset="-122"/>
                <a:ea typeface="微软雅黑" panose="020B0503020204020204" pitchFamily="34" charset="-122"/>
                <a:cs typeface="Times New Roman" pitchFamily="18" charset="0"/>
              </a:rPr>
              <a:t>）和索引表均在内存</a:t>
            </a:r>
            <a:r>
              <a:rPr lang="zh-CN" altLang="en-US" sz="2400" dirty="0" smtClean="0">
                <a:latin typeface="微软雅黑" panose="020B0503020204020204" pitchFamily="34" charset="-122"/>
                <a:ea typeface="微软雅黑" panose="020B0503020204020204" pitchFamily="34" charset="-122"/>
                <a:cs typeface="Times New Roman" pitchFamily="18" charset="0"/>
              </a:rPr>
              <a:t>中</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1</a:t>
            </a:r>
            <a:r>
              <a:rPr lang="zh-CN" altLang="en-US" sz="2400" dirty="0">
                <a:latin typeface="微软雅黑" panose="020B0503020204020204" pitchFamily="34" charset="-122"/>
                <a:ea typeface="微软雅黑" panose="020B0503020204020204" pitchFamily="34" charset="-122"/>
                <a:cs typeface="Times New Roman" pitchFamily="18" charset="0"/>
              </a:rPr>
              <a:t>）将</a:t>
            </a:r>
            <a:r>
              <a:rPr lang="en-US" altLang="zh-CN" sz="2400" dirty="0">
                <a:latin typeface="微软雅黑" panose="020B0503020204020204" pitchFamily="34" charset="-122"/>
                <a:ea typeface="微软雅黑" panose="020B0503020204020204" pitchFamily="34" charset="-122"/>
                <a:cs typeface="Times New Roman" pitchFamily="18" charset="0"/>
              </a:rPr>
              <a:t>1</a:t>
            </a:r>
            <a:r>
              <a:rPr lang="zh-CN" altLang="en-US" sz="2400" dirty="0">
                <a:latin typeface="微软雅黑" panose="020B0503020204020204" pitchFamily="34" charset="-122"/>
                <a:ea typeface="微软雅黑" panose="020B0503020204020204" pitchFamily="34" charset="-122"/>
                <a:cs typeface="Times New Roman" pitchFamily="18" charset="0"/>
              </a:rPr>
              <a:t>数据块加在文件</a:t>
            </a:r>
            <a:r>
              <a:rPr lang="zh-CN" altLang="en-US" sz="2400" dirty="0" smtClean="0">
                <a:latin typeface="微软雅黑" panose="020B0503020204020204" pitchFamily="34" charset="-122"/>
                <a:ea typeface="微软雅黑" panose="020B0503020204020204" pitchFamily="34" charset="-122"/>
                <a:cs typeface="Times New Roman" pitchFamily="18" charset="0"/>
              </a:rPr>
              <a:t>开头</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2</a:t>
            </a:r>
            <a:r>
              <a:rPr lang="zh-CN" altLang="en-US" sz="2400" dirty="0">
                <a:latin typeface="微软雅黑" panose="020B0503020204020204" pitchFamily="34" charset="-122"/>
                <a:ea typeface="微软雅黑" panose="020B0503020204020204" pitchFamily="34" charset="-122"/>
                <a:cs typeface="Times New Roman" pitchFamily="18" charset="0"/>
              </a:rPr>
              <a:t>）将</a:t>
            </a:r>
            <a:r>
              <a:rPr lang="en-US" altLang="zh-CN" sz="2400" dirty="0">
                <a:latin typeface="微软雅黑" panose="020B0503020204020204" pitchFamily="34" charset="-122"/>
                <a:ea typeface="微软雅黑" panose="020B0503020204020204" pitchFamily="34" charset="-122"/>
                <a:cs typeface="Times New Roman" pitchFamily="18" charset="0"/>
              </a:rPr>
              <a:t>1</a:t>
            </a:r>
            <a:r>
              <a:rPr lang="zh-CN" altLang="en-US" sz="2400" dirty="0">
                <a:latin typeface="微软雅黑" panose="020B0503020204020204" pitchFamily="34" charset="-122"/>
                <a:ea typeface="微软雅黑" panose="020B0503020204020204" pitchFamily="34" charset="-122"/>
                <a:cs typeface="Times New Roman" pitchFamily="18" charset="0"/>
              </a:rPr>
              <a:t>数据块加在文件中部，如加在文件第</a:t>
            </a:r>
            <a:r>
              <a:rPr lang="en-US" altLang="zh-CN" sz="2400" dirty="0">
                <a:latin typeface="微软雅黑" panose="020B0503020204020204" pitchFamily="34" charset="-122"/>
                <a:ea typeface="微软雅黑" panose="020B0503020204020204" pitchFamily="34" charset="-122"/>
                <a:cs typeface="Times New Roman" pitchFamily="18" charset="0"/>
              </a:rPr>
              <a:t>50</a:t>
            </a:r>
            <a:r>
              <a:rPr lang="zh-CN" altLang="en-US" sz="2400" dirty="0">
                <a:latin typeface="微软雅黑" panose="020B0503020204020204" pitchFamily="34" charset="-122"/>
                <a:ea typeface="微软雅黑" panose="020B0503020204020204" pitchFamily="34" charset="-122"/>
                <a:cs typeface="Times New Roman" pitchFamily="18" charset="0"/>
              </a:rPr>
              <a:t>块与第</a:t>
            </a:r>
            <a:r>
              <a:rPr lang="en-US" altLang="zh-CN" sz="2400" dirty="0">
                <a:latin typeface="微软雅黑" panose="020B0503020204020204" pitchFamily="34" charset="-122"/>
                <a:ea typeface="微软雅黑" panose="020B0503020204020204" pitchFamily="34" charset="-122"/>
                <a:cs typeface="Times New Roman" pitchFamily="18" charset="0"/>
              </a:rPr>
              <a:t>51</a:t>
            </a:r>
            <a:r>
              <a:rPr lang="zh-CN" altLang="en-US" sz="2400" dirty="0" smtClean="0">
                <a:latin typeface="微软雅黑" panose="020B0503020204020204" pitchFamily="34" charset="-122"/>
                <a:ea typeface="微软雅黑" panose="020B0503020204020204" pitchFamily="34" charset="-122"/>
                <a:cs typeface="Times New Roman" pitchFamily="18" charset="0"/>
              </a:rPr>
              <a:t>块</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3</a:t>
            </a:r>
            <a:r>
              <a:rPr lang="zh-CN" altLang="en-US" sz="2400" dirty="0">
                <a:latin typeface="微软雅黑" panose="020B0503020204020204" pitchFamily="34" charset="-122"/>
                <a:ea typeface="微软雅黑" panose="020B0503020204020204" pitchFamily="34" charset="-122"/>
                <a:cs typeface="Times New Roman" pitchFamily="18" charset="0"/>
              </a:rPr>
              <a:t>）将</a:t>
            </a:r>
            <a:r>
              <a:rPr lang="en-US" altLang="zh-CN" sz="2400" dirty="0">
                <a:latin typeface="微软雅黑" panose="020B0503020204020204" pitchFamily="34" charset="-122"/>
                <a:ea typeface="微软雅黑" panose="020B0503020204020204" pitchFamily="34" charset="-122"/>
                <a:cs typeface="Times New Roman" pitchFamily="18" charset="0"/>
              </a:rPr>
              <a:t>1</a:t>
            </a:r>
            <a:r>
              <a:rPr lang="zh-CN" altLang="en-US" sz="2400" dirty="0">
                <a:latin typeface="微软雅黑" panose="020B0503020204020204" pitchFamily="34" charset="-122"/>
                <a:ea typeface="微软雅黑" panose="020B0503020204020204" pitchFamily="34" charset="-122"/>
                <a:cs typeface="Times New Roman" pitchFamily="18" charset="0"/>
              </a:rPr>
              <a:t>数据块加在文件</a:t>
            </a:r>
            <a:r>
              <a:rPr lang="zh-CN" altLang="en-US" sz="2400" dirty="0" smtClean="0">
                <a:latin typeface="微软雅黑" panose="020B0503020204020204" pitchFamily="34" charset="-122"/>
                <a:ea typeface="微软雅黑" panose="020B0503020204020204" pitchFamily="34" charset="-122"/>
                <a:cs typeface="Times New Roman" pitchFamily="18" charset="0"/>
              </a:rPr>
              <a:t>末尾</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4</a:t>
            </a:r>
            <a:r>
              <a:rPr lang="zh-CN" altLang="en-US" sz="2400" dirty="0">
                <a:latin typeface="微软雅黑" panose="020B0503020204020204" pitchFamily="34" charset="-122"/>
                <a:ea typeface="微软雅黑" panose="020B0503020204020204" pitchFamily="34" charset="-122"/>
                <a:cs typeface="Times New Roman" pitchFamily="18" charset="0"/>
              </a:rPr>
              <a:t>）从文件开头删去</a:t>
            </a:r>
            <a:r>
              <a:rPr lang="en-US" altLang="zh-CN" sz="2400" dirty="0">
                <a:latin typeface="微软雅黑" panose="020B0503020204020204" pitchFamily="34" charset="-122"/>
                <a:ea typeface="微软雅黑" panose="020B0503020204020204" pitchFamily="34" charset="-122"/>
                <a:cs typeface="Times New Roman" pitchFamily="18" charset="0"/>
              </a:rPr>
              <a:t>1</a:t>
            </a:r>
            <a:r>
              <a:rPr lang="zh-CN" altLang="en-US" sz="2400" dirty="0" smtClean="0">
                <a:latin typeface="微软雅黑" panose="020B0503020204020204" pitchFamily="34" charset="-122"/>
                <a:ea typeface="微软雅黑" panose="020B0503020204020204" pitchFamily="34" charset="-122"/>
                <a:cs typeface="Times New Roman" pitchFamily="18" charset="0"/>
              </a:rPr>
              <a:t>块</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5</a:t>
            </a:r>
            <a:r>
              <a:rPr lang="zh-CN" altLang="en-US" sz="2400" dirty="0">
                <a:latin typeface="微软雅黑" panose="020B0503020204020204" pitchFamily="34" charset="-122"/>
                <a:ea typeface="微软雅黑" panose="020B0503020204020204" pitchFamily="34" charset="-122"/>
                <a:cs typeface="Times New Roman" pitchFamily="18" charset="0"/>
              </a:rPr>
              <a:t>）从文件中间部位删去</a:t>
            </a:r>
            <a:r>
              <a:rPr lang="en-US" altLang="zh-CN" sz="2400" dirty="0">
                <a:latin typeface="微软雅黑" panose="020B0503020204020204" pitchFamily="34" charset="-122"/>
                <a:ea typeface="微软雅黑" panose="020B0503020204020204" pitchFamily="34" charset="-122"/>
                <a:cs typeface="Times New Roman" pitchFamily="18" charset="0"/>
              </a:rPr>
              <a:t>1</a:t>
            </a:r>
            <a:r>
              <a:rPr lang="zh-CN" altLang="en-US" sz="2400" dirty="0">
                <a:latin typeface="微软雅黑" panose="020B0503020204020204" pitchFamily="34" charset="-122"/>
                <a:ea typeface="微软雅黑" panose="020B0503020204020204" pitchFamily="34" charset="-122"/>
                <a:cs typeface="Times New Roman" pitchFamily="18" charset="0"/>
              </a:rPr>
              <a:t>块，如删去第</a:t>
            </a:r>
            <a:r>
              <a:rPr lang="en-US" altLang="zh-CN" sz="2400" dirty="0">
                <a:latin typeface="微软雅黑" panose="020B0503020204020204" pitchFamily="34" charset="-122"/>
                <a:ea typeface="微软雅黑" panose="020B0503020204020204" pitchFamily="34" charset="-122"/>
                <a:cs typeface="Times New Roman" pitchFamily="18" charset="0"/>
              </a:rPr>
              <a:t>51</a:t>
            </a:r>
            <a:r>
              <a:rPr lang="zh-CN" altLang="en-US" sz="2400" dirty="0" smtClean="0">
                <a:latin typeface="微软雅黑" panose="020B0503020204020204" pitchFamily="34" charset="-122"/>
                <a:ea typeface="微软雅黑" panose="020B0503020204020204" pitchFamily="34" charset="-122"/>
                <a:cs typeface="Times New Roman" pitchFamily="18" charset="0"/>
              </a:rPr>
              <a:t>块</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6</a:t>
            </a:r>
            <a:r>
              <a:rPr lang="zh-CN" altLang="en-US" sz="2400" dirty="0">
                <a:latin typeface="微软雅黑" panose="020B0503020204020204" pitchFamily="34" charset="-122"/>
                <a:ea typeface="微软雅黑" panose="020B0503020204020204" pitchFamily="34" charset="-122"/>
                <a:cs typeface="Times New Roman" pitchFamily="18" charset="0"/>
              </a:rPr>
              <a:t>）从文件末尾删去</a:t>
            </a:r>
            <a:r>
              <a:rPr lang="en-US" altLang="zh-CN" sz="2400" dirty="0">
                <a:latin typeface="微软雅黑" panose="020B0503020204020204" pitchFamily="34" charset="-122"/>
                <a:ea typeface="微软雅黑" panose="020B0503020204020204" pitchFamily="34" charset="-122"/>
                <a:cs typeface="Times New Roman" pitchFamily="18" charset="0"/>
              </a:rPr>
              <a:t>1</a:t>
            </a:r>
            <a:r>
              <a:rPr lang="zh-CN" altLang="en-US" sz="2400" dirty="0">
                <a:latin typeface="微软雅黑" panose="020B0503020204020204" pitchFamily="34" charset="-122"/>
                <a:ea typeface="微软雅黑" panose="020B0503020204020204" pitchFamily="34" charset="-122"/>
                <a:cs typeface="Times New Roman" pitchFamily="18" charset="0"/>
              </a:rPr>
              <a:t>块</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10000"/>
              </a:lnSpc>
              <a:spcBef>
                <a:spcPts val="600"/>
              </a:spcBef>
              <a:buClr>
                <a:srgbClr val="FF0000"/>
              </a:buClr>
              <a:buSzPct val="80000"/>
              <a:buFont typeface="Wingdings" panose="05000000000000000000" pitchFamily="2" charset="2"/>
              <a:buChar char="n"/>
            </a:pP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348974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2020-11-27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l="14819" t="5881" r="14653" b="1823"/>
          <a:stretch>
            <a:fillRect/>
          </a:stretch>
        </p:blipFill>
        <p:spPr bwMode="auto">
          <a:xfrm>
            <a:off x="1578319" y="1079499"/>
            <a:ext cx="4265356" cy="4186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000000"/>
                </a:solidFill>
                <a:miter lim="800000"/>
                <a:headEnd/>
                <a:tailEnd/>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l="10561" t="801" r="10583" b="534"/>
          <a:stretch>
            <a:fillRect/>
          </a:stretch>
        </p:blipFill>
        <p:spPr bwMode="auto">
          <a:xfrm>
            <a:off x="5923828" y="1079500"/>
            <a:ext cx="4767263" cy="477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000000"/>
                </a:solidFill>
                <a:miter lim="800000"/>
                <a:headEnd/>
                <a:tailEnd/>
              </a14:hiddenLine>
            </a:ext>
          </a:extLst>
        </p:spPr>
      </p:pic>
      <p:sp>
        <p:nvSpPr>
          <p:cNvPr id="9" name="TextBox 8"/>
          <p:cNvSpPr txBox="1"/>
          <p:nvPr/>
        </p:nvSpPr>
        <p:spPr>
          <a:xfrm>
            <a:off x="1578319" y="5284867"/>
            <a:ext cx="2898550" cy="461665"/>
          </a:xfrm>
          <a:prstGeom prst="rect">
            <a:avLst/>
          </a:prstGeom>
          <a:noFill/>
        </p:spPr>
        <p:txBody>
          <a:bodyPr wrap="none" rtlCol="0">
            <a:spAutoFit/>
          </a:bodyPr>
          <a:lstStyle/>
          <a:p>
            <a:r>
              <a:rPr lang="en-US" altLang="zh-CN" dirty="0">
                <a:cs typeface="Times New Roman" pitchFamily="18" charset="0"/>
              </a:rPr>
              <a:t>contiguous </a:t>
            </a:r>
            <a:r>
              <a:rPr lang="en-US" altLang="zh-CN" dirty="0" smtClean="0">
                <a:cs typeface="Times New Roman" pitchFamily="18" charset="0"/>
              </a:rPr>
              <a:t>allocation </a:t>
            </a:r>
            <a:endParaRPr lang="zh-CN" altLang="en-US" dirty="0"/>
          </a:p>
        </p:txBody>
      </p:sp>
      <p:sp>
        <p:nvSpPr>
          <p:cNvPr id="10" name="TextBox 9"/>
          <p:cNvSpPr txBox="1"/>
          <p:nvPr/>
        </p:nvSpPr>
        <p:spPr>
          <a:xfrm>
            <a:off x="6275723" y="5897496"/>
            <a:ext cx="2239716" cy="461665"/>
          </a:xfrm>
          <a:prstGeom prst="rect">
            <a:avLst/>
          </a:prstGeom>
          <a:noFill/>
        </p:spPr>
        <p:txBody>
          <a:bodyPr wrap="none" rtlCol="0">
            <a:spAutoFit/>
          </a:bodyPr>
          <a:lstStyle/>
          <a:p>
            <a:r>
              <a:rPr lang="en-US" altLang="zh-CN" dirty="0" smtClean="0">
                <a:cs typeface="Times New Roman" pitchFamily="18" charset="0"/>
              </a:rPr>
              <a:t>linked allocation</a:t>
            </a:r>
            <a:endParaRPr lang="zh-CN" altLang="en-US" dirty="0"/>
          </a:p>
        </p:txBody>
      </p:sp>
      <p:sp>
        <p:nvSpPr>
          <p:cNvPr id="11" name="任意多边形 10"/>
          <p:cNvSpPr/>
          <p:nvPr/>
        </p:nvSpPr>
        <p:spPr bwMode="auto">
          <a:xfrm>
            <a:off x="2220108" y="4632212"/>
            <a:ext cx="383208" cy="359236"/>
          </a:xfrm>
          <a:custGeom>
            <a:avLst/>
            <a:gdLst>
              <a:gd name="connsiteX0" fmla="*/ 304800 w 439257"/>
              <a:gd name="connsiteY0" fmla="*/ 352538 h 359236"/>
              <a:gd name="connsiteX1" fmla="*/ 203200 w 439257"/>
              <a:gd name="connsiteY1" fmla="*/ 333488 h 359236"/>
              <a:gd name="connsiteX2" fmla="*/ 184150 w 439257"/>
              <a:gd name="connsiteY2" fmla="*/ 320788 h 359236"/>
              <a:gd name="connsiteX3" fmla="*/ 133350 w 439257"/>
              <a:gd name="connsiteY3" fmla="*/ 314438 h 359236"/>
              <a:gd name="connsiteX4" fmla="*/ 95250 w 439257"/>
              <a:gd name="connsiteY4" fmla="*/ 289038 h 359236"/>
              <a:gd name="connsiteX5" fmla="*/ 63500 w 439257"/>
              <a:gd name="connsiteY5" fmla="*/ 257288 h 359236"/>
              <a:gd name="connsiteX6" fmla="*/ 50800 w 439257"/>
              <a:gd name="connsiteY6" fmla="*/ 238238 h 359236"/>
              <a:gd name="connsiteX7" fmla="*/ 38100 w 439257"/>
              <a:gd name="connsiteY7" fmla="*/ 187438 h 359236"/>
              <a:gd name="connsiteX8" fmla="*/ 19050 w 439257"/>
              <a:gd name="connsiteY8" fmla="*/ 149338 h 359236"/>
              <a:gd name="connsiteX9" fmla="*/ 0 w 439257"/>
              <a:gd name="connsiteY9" fmla="*/ 111238 h 359236"/>
              <a:gd name="connsiteX10" fmla="*/ 6350 w 439257"/>
              <a:gd name="connsiteY10" fmla="*/ 73138 h 359236"/>
              <a:gd name="connsiteX11" fmla="*/ 25400 w 439257"/>
              <a:gd name="connsiteY11" fmla="*/ 54088 h 359236"/>
              <a:gd name="connsiteX12" fmla="*/ 69850 w 439257"/>
              <a:gd name="connsiteY12" fmla="*/ 28688 h 359236"/>
              <a:gd name="connsiteX13" fmla="*/ 152400 w 439257"/>
              <a:gd name="connsiteY13" fmla="*/ 22338 h 359236"/>
              <a:gd name="connsiteX14" fmla="*/ 171450 w 439257"/>
              <a:gd name="connsiteY14" fmla="*/ 15988 h 359236"/>
              <a:gd name="connsiteX15" fmla="*/ 228600 w 439257"/>
              <a:gd name="connsiteY15" fmla="*/ 3288 h 359236"/>
              <a:gd name="connsiteX16" fmla="*/ 406400 w 439257"/>
              <a:gd name="connsiteY16" fmla="*/ 35038 h 359236"/>
              <a:gd name="connsiteX17" fmla="*/ 412750 w 439257"/>
              <a:gd name="connsiteY17" fmla="*/ 54088 h 359236"/>
              <a:gd name="connsiteX18" fmla="*/ 425450 w 439257"/>
              <a:gd name="connsiteY18" fmla="*/ 73138 h 359236"/>
              <a:gd name="connsiteX19" fmla="*/ 425450 w 439257"/>
              <a:gd name="connsiteY19" fmla="*/ 269988 h 359236"/>
              <a:gd name="connsiteX20" fmla="*/ 406400 w 439257"/>
              <a:gd name="connsiteY20" fmla="*/ 282688 h 359236"/>
              <a:gd name="connsiteX21" fmla="*/ 393700 w 439257"/>
              <a:gd name="connsiteY21" fmla="*/ 301738 h 359236"/>
              <a:gd name="connsiteX22" fmla="*/ 387350 w 439257"/>
              <a:gd name="connsiteY22" fmla="*/ 320788 h 359236"/>
              <a:gd name="connsiteX23" fmla="*/ 368300 w 439257"/>
              <a:gd name="connsiteY23" fmla="*/ 327138 h 359236"/>
              <a:gd name="connsiteX24" fmla="*/ 323850 w 439257"/>
              <a:gd name="connsiteY24" fmla="*/ 346188 h 359236"/>
              <a:gd name="connsiteX25" fmla="*/ 304800 w 439257"/>
              <a:gd name="connsiteY25" fmla="*/ 352538 h 35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9257" h="359236">
                <a:moveTo>
                  <a:pt x="304800" y="352538"/>
                </a:moveTo>
                <a:cubicBezTo>
                  <a:pt x="284692" y="350421"/>
                  <a:pt x="221193" y="339024"/>
                  <a:pt x="203200" y="333488"/>
                </a:cubicBezTo>
                <a:cubicBezTo>
                  <a:pt x="195906" y="331244"/>
                  <a:pt x="191513" y="322796"/>
                  <a:pt x="184150" y="320788"/>
                </a:cubicBezTo>
                <a:cubicBezTo>
                  <a:pt x="167686" y="316298"/>
                  <a:pt x="150283" y="316555"/>
                  <a:pt x="133350" y="314438"/>
                </a:cubicBezTo>
                <a:cubicBezTo>
                  <a:pt x="120650" y="305971"/>
                  <a:pt x="103717" y="301738"/>
                  <a:pt x="95250" y="289038"/>
                </a:cubicBezTo>
                <a:cubicBezTo>
                  <a:pt x="78317" y="263638"/>
                  <a:pt x="88900" y="274221"/>
                  <a:pt x="63500" y="257288"/>
                </a:cubicBezTo>
                <a:cubicBezTo>
                  <a:pt x="59267" y="250938"/>
                  <a:pt x="53480" y="245384"/>
                  <a:pt x="50800" y="238238"/>
                </a:cubicBezTo>
                <a:cubicBezTo>
                  <a:pt x="28562" y="178938"/>
                  <a:pt x="56902" y="229742"/>
                  <a:pt x="38100" y="187438"/>
                </a:cubicBezTo>
                <a:cubicBezTo>
                  <a:pt x="32333" y="174463"/>
                  <a:pt x="24817" y="162313"/>
                  <a:pt x="19050" y="149338"/>
                </a:cubicBezTo>
                <a:cubicBezTo>
                  <a:pt x="1523" y="109903"/>
                  <a:pt x="26405" y="150845"/>
                  <a:pt x="0" y="111238"/>
                </a:cubicBezTo>
                <a:cubicBezTo>
                  <a:pt x="2117" y="98538"/>
                  <a:pt x="1121" y="84903"/>
                  <a:pt x="6350" y="73138"/>
                </a:cubicBezTo>
                <a:cubicBezTo>
                  <a:pt x="9997" y="64932"/>
                  <a:pt x="18501" y="59837"/>
                  <a:pt x="25400" y="54088"/>
                </a:cubicBezTo>
                <a:cubicBezTo>
                  <a:pt x="32697" y="48007"/>
                  <a:pt x="61971" y="30078"/>
                  <a:pt x="69850" y="28688"/>
                </a:cubicBezTo>
                <a:cubicBezTo>
                  <a:pt x="97028" y="23892"/>
                  <a:pt x="124883" y="24455"/>
                  <a:pt x="152400" y="22338"/>
                </a:cubicBezTo>
                <a:cubicBezTo>
                  <a:pt x="158750" y="20221"/>
                  <a:pt x="164916" y="17440"/>
                  <a:pt x="171450" y="15988"/>
                </a:cubicBezTo>
                <a:cubicBezTo>
                  <a:pt x="238504" y="1087"/>
                  <a:pt x="185716" y="17583"/>
                  <a:pt x="228600" y="3288"/>
                </a:cubicBezTo>
                <a:cubicBezTo>
                  <a:pt x="278517" y="7281"/>
                  <a:pt x="369738" y="-19955"/>
                  <a:pt x="406400" y="35038"/>
                </a:cubicBezTo>
                <a:cubicBezTo>
                  <a:pt x="410113" y="40607"/>
                  <a:pt x="409757" y="48101"/>
                  <a:pt x="412750" y="54088"/>
                </a:cubicBezTo>
                <a:cubicBezTo>
                  <a:pt x="416163" y="60914"/>
                  <a:pt x="421217" y="66788"/>
                  <a:pt x="425450" y="73138"/>
                </a:cubicBezTo>
                <a:cubicBezTo>
                  <a:pt x="443883" y="146869"/>
                  <a:pt x="443838" y="136676"/>
                  <a:pt x="425450" y="269988"/>
                </a:cubicBezTo>
                <a:cubicBezTo>
                  <a:pt x="424407" y="277548"/>
                  <a:pt x="412750" y="278455"/>
                  <a:pt x="406400" y="282688"/>
                </a:cubicBezTo>
                <a:cubicBezTo>
                  <a:pt x="402167" y="289038"/>
                  <a:pt x="397113" y="294912"/>
                  <a:pt x="393700" y="301738"/>
                </a:cubicBezTo>
                <a:cubicBezTo>
                  <a:pt x="390707" y="307725"/>
                  <a:pt x="392083" y="316055"/>
                  <a:pt x="387350" y="320788"/>
                </a:cubicBezTo>
                <a:cubicBezTo>
                  <a:pt x="382617" y="325521"/>
                  <a:pt x="374287" y="324145"/>
                  <a:pt x="368300" y="327138"/>
                </a:cubicBezTo>
                <a:cubicBezTo>
                  <a:pt x="324447" y="349064"/>
                  <a:pt x="376713" y="332972"/>
                  <a:pt x="323850" y="346188"/>
                </a:cubicBezTo>
                <a:cubicBezTo>
                  <a:pt x="300310" y="369728"/>
                  <a:pt x="324908" y="354655"/>
                  <a:pt x="304800" y="352538"/>
                </a:cubicBezTo>
                <a:close/>
              </a:path>
            </a:pathLst>
          </a:custGeom>
          <a:no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rgbClr val="FF0000"/>
              </a:solidFill>
              <a:effectLst/>
              <a:latin typeface="Times New Roman" pitchFamily="18" charset="0"/>
              <a:ea typeface="宋体" pitchFamily="2" charset="-122"/>
            </a:endParaRPr>
          </a:p>
        </p:txBody>
      </p:sp>
      <p:sp>
        <p:nvSpPr>
          <p:cNvPr id="12" name="任意多边形 11"/>
          <p:cNvSpPr/>
          <p:nvPr/>
        </p:nvSpPr>
        <p:spPr bwMode="auto">
          <a:xfrm>
            <a:off x="6635763" y="1814282"/>
            <a:ext cx="383208" cy="359236"/>
          </a:xfrm>
          <a:custGeom>
            <a:avLst/>
            <a:gdLst>
              <a:gd name="connsiteX0" fmla="*/ 304800 w 439257"/>
              <a:gd name="connsiteY0" fmla="*/ 352538 h 359236"/>
              <a:gd name="connsiteX1" fmla="*/ 203200 w 439257"/>
              <a:gd name="connsiteY1" fmla="*/ 333488 h 359236"/>
              <a:gd name="connsiteX2" fmla="*/ 184150 w 439257"/>
              <a:gd name="connsiteY2" fmla="*/ 320788 h 359236"/>
              <a:gd name="connsiteX3" fmla="*/ 133350 w 439257"/>
              <a:gd name="connsiteY3" fmla="*/ 314438 h 359236"/>
              <a:gd name="connsiteX4" fmla="*/ 95250 w 439257"/>
              <a:gd name="connsiteY4" fmla="*/ 289038 h 359236"/>
              <a:gd name="connsiteX5" fmla="*/ 63500 w 439257"/>
              <a:gd name="connsiteY5" fmla="*/ 257288 h 359236"/>
              <a:gd name="connsiteX6" fmla="*/ 50800 w 439257"/>
              <a:gd name="connsiteY6" fmla="*/ 238238 h 359236"/>
              <a:gd name="connsiteX7" fmla="*/ 38100 w 439257"/>
              <a:gd name="connsiteY7" fmla="*/ 187438 h 359236"/>
              <a:gd name="connsiteX8" fmla="*/ 19050 w 439257"/>
              <a:gd name="connsiteY8" fmla="*/ 149338 h 359236"/>
              <a:gd name="connsiteX9" fmla="*/ 0 w 439257"/>
              <a:gd name="connsiteY9" fmla="*/ 111238 h 359236"/>
              <a:gd name="connsiteX10" fmla="*/ 6350 w 439257"/>
              <a:gd name="connsiteY10" fmla="*/ 73138 h 359236"/>
              <a:gd name="connsiteX11" fmla="*/ 25400 w 439257"/>
              <a:gd name="connsiteY11" fmla="*/ 54088 h 359236"/>
              <a:gd name="connsiteX12" fmla="*/ 69850 w 439257"/>
              <a:gd name="connsiteY12" fmla="*/ 28688 h 359236"/>
              <a:gd name="connsiteX13" fmla="*/ 152400 w 439257"/>
              <a:gd name="connsiteY13" fmla="*/ 22338 h 359236"/>
              <a:gd name="connsiteX14" fmla="*/ 171450 w 439257"/>
              <a:gd name="connsiteY14" fmla="*/ 15988 h 359236"/>
              <a:gd name="connsiteX15" fmla="*/ 228600 w 439257"/>
              <a:gd name="connsiteY15" fmla="*/ 3288 h 359236"/>
              <a:gd name="connsiteX16" fmla="*/ 406400 w 439257"/>
              <a:gd name="connsiteY16" fmla="*/ 35038 h 359236"/>
              <a:gd name="connsiteX17" fmla="*/ 412750 w 439257"/>
              <a:gd name="connsiteY17" fmla="*/ 54088 h 359236"/>
              <a:gd name="connsiteX18" fmla="*/ 425450 w 439257"/>
              <a:gd name="connsiteY18" fmla="*/ 73138 h 359236"/>
              <a:gd name="connsiteX19" fmla="*/ 425450 w 439257"/>
              <a:gd name="connsiteY19" fmla="*/ 269988 h 359236"/>
              <a:gd name="connsiteX20" fmla="*/ 406400 w 439257"/>
              <a:gd name="connsiteY20" fmla="*/ 282688 h 359236"/>
              <a:gd name="connsiteX21" fmla="*/ 393700 w 439257"/>
              <a:gd name="connsiteY21" fmla="*/ 301738 h 359236"/>
              <a:gd name="connsiteX22" fmla="*/ 387350 w 439257"/>
              <a:gd name="connsiteY22" fmla="*/ 320788 h 359236"/>
              <a:gd name="connsiteX23" fmla="*/ 368300 w 439257"/>
              <a:gd name="connsiteY23" fmla="*/ 327138 h 359236"/>
              <a:gd name="connsiteX24" fmla="*/ 323850 w 439257"/>
              <a:gd name="connsiteY24" fmla="*/ 346188 h 359236"/>
              <a:gd name="connsiteX25" fmla="*/ 304800 w 439257"/>
              <a:gd name="connsiteY25" fmla="*/ 352538 h 35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9257" h="359236">
                <a:moveTo>
                  <a:pt x="304800" y="352538"/>
                </a:moveTo>
                <a:cubicBezTo>
                  <a:pt x="284692" y="350421"/>
                  <a:pt x="221193" y="339024"/>
                  <a:pt x="203200" y="333488"/>
                </a:cubicBezTo>
                <a:cubicBezTo>
                  <a:pt x="195906" y="331244"/>
                  <a:pt x="191513" y="322796"/>
                  <a:pt x="184150" y="320788"/>
                </a:cubicBezTo>
                <a:cubicBezTo>
                  <a:pt x="167686" y="316298"/>
                  <a:pt x="150283" y="316555"/>
                  <a:pt x="133350" y="314438"/>
                </a:cubicBezTo>
                <a:cubicBezTo>
                  <a:pt x="120650" y="305971"/>
                  <a:pt x="103717" y="301738"/>
                  <a:pt x="95250" y="289038"/>
                </a:cubicBezTo>
                <a:cubicBezTo>
                  <a:pt x="78317" y="263638"/>
                  <a:pt x="88900" y="274221"/>
                  <a:pt x="63500" y="257288"/>
                </a:cubicBezTo>
                <a:cubicBezTo>
                  <a:pt x="59267" y="250938"/>
                  <a:pt x="53480" y="245384"/>
                  <a:pt x="50800" y="238238"/>
                </a:cubicBezTo>
                <a:cubicBezTo>
                  <a:pt x="28562" y="178938"/>
                  <a:pt x="56902" y="229742"/>
                  <a:pt x="38100" y="187438"/>
                </a:cubicBezTo>
                <a:cubicBezTo>
                  <a:pt x="32333" y="174463"/>
                  <a:pt x="24817" y="162313"/>
                  <a:pt x="19050" y="149338"/>
                </a:cubicBezTo>
                <a:cubicBezTo>
                  <a:pt x="1523" y="109903"/>
                  <a:pt x="26405" y="150845"/>
                  <a:pt x="0" y="111238"/>
                </a:cubicBezTo>
                <a:cubicBezTo>
                  <a:pt x="2117" y="98538"/>
                  <a:pt x="1121" y="84903"/>
                  <a:pt x="6350" y="73138"/>
                </a:cubicBezTo>
                <a:cubicBezTo>
                  <a:pt x="9997" y="64932"/>
                  <a:pt x="18501" y="59837"/>
                  <a:pt x="25400" y="54088"/>
                </a:cubicBezTo>
                <a:cubicBezTo>
                  <a:pt x="32697" y="48007"/>
                  <a:pt x="61971" y="30078"/>
                  <a:pt x="69850" y="28688"/>
                </a:cubicBezTo>
                <a:cubicBezTo>
                  <a:pt x="97028" y="23892"/>
                  <a:pt x="124883" y="24455"/>
                  <a:pt x="152400" y="22338"/>
                </a:cubicBezTo>
                <a:cubicBezTo>
                  <a:pt x="158750" y="20221"/>
                  <a:pt x="164916" y="17440"/>
                  <a:pt x="171450" y="15988"/>
                </a:cubicBezTo>
                <a:cubicBezTo>
                  <a:pt x="238504" y="1087"/>
                  <a:pt x="185716" y="17583"/>
                  <a:pt x="228600" y="3288"/>
                </a:cubicBezTo>
                <a:cubicBezTo>
                  <a:pt x="278517" y="7281"/>
                  <a:pt x="369738" y="-19955"/>
                  <a:pt x="406400" y="35038"/>
                </a:cubicBezTo>
                <a:cubicBezTo>
                  <a:pt x="410113" y="40607"/>
                  <a:pt x="409757" y="48101"/>
                  <a:pt x="412750" y="54088"/>
                </a:cubicBezTo>
                <a:cubicBezTo>
                  <a:pt x="416163" y="60914"/>
                  <a:pt x="421217" y="66788"/>
                  <a:pt x="425450" y="73138"/>
                </a:cubicBezTo>
                <a:cubicBezTo>
                  <a:pt x="443883" y="146869"/>
                  <a:pt x="443838" y="136676"/>
                  <a:pt x="425450" y="269988"/>
                </a:cubicBezTo>
                <a:cubicBezTo>
                  <a:pt x="424407" y="277548"/>
                  <a:pt x="412750" y="278455"/>
                  <a:pt x="406400" y="282688"/>
                </a:cubicBezTo>
                <a:cubicBezTo>
                  <a:pt x="402167" y="289038"/>
                  <a:pt x="397113" y="294912"/>
                  <a:pt x="393700" y="301738"/>
                </a:cubicBezTo>
                <a:cubicBezTo>
                  <a:pt x="390707" y="307725"/>
                  <a:pt x="392083" y="316055"/>
                  <a:pt x="387350" y="320788"/>
                </a:cubicBezTo>
                <a:cubicBezTo>
                  <a:pt x="382617" y="325521"/>
                  <a:pt x="374287" y="324145"/>
                  <a:pt x="368300" y="327138"/>
                </a:cubicBezTo>
                <a:cubicBezTo>
                  <a:pt x="324447" y="349064"/>
                  <a:pt x="376713" y="332972"/>
                  <a:pt x="323850" y="346188"/>
                </a:cubicBezTo>
                <a:cubicBezTo>
                  <a:pt x="300310" y="369728"/>
                  <a:pt x="324908" y="354655"/>
                  <a:pt x="304800" y="352538"/>
                </a:cubicBezTo>
                <a:close/>
              </a:path>
            </a:pathLst>
          </a:custGeom>
          <a:no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rgbClr val="FF0000"/>
              </a:solidFill>
              <a:effectLst/>
              <a:latin typeface="Times New Roman" pitchFamily="18" charset="0"/>
              <a:ea typeface="宋体" pitchFamily="2" charset="-122"/>
            </a:endParaRPr>
          </a:p>
        </p:txBody>
      </p:sp>
    </p:spTree>
    <p:extLst>
      <p:ext uri="{BB962C8B-B14F-4D97-AF65-F5344CB8AC3E}">
        <p14:creationId xmlns:p14="http://schemas.microsoft.com/office/powerpoint/2010/main" val="7166979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2020-11-27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pic>
        <p:nvPicPr>
          <p:cNvPr id="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4932" t="871" r="4906" b="581"/>
          <a:stretch>
            <a:fillRect/>
          </a:stretch>
        </p:blipFill>
        <p:spPr bwMode="auto">
          <a:xfrm>
            <a:off x="2946399" y="1109560"/>
            <a:ext cx="5715049" cy="4995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000000"/>
                </a:solidFill>
                <a:miter lim="800000"/>
                <a:headEnd/>
                <a:tailEnd/>
              </a14:hiddenLine>
            </a:ext>
          </a:extLst>
        </p:spPr>
      </p:pic>
    </p:spTree>
    <p:extLst>
      <p:ext uri="{BB962C8B-B14F-4D97-AF65-F5344CB8AC3E}">
        <p14:creationId xmlns:p14="http://schemas.microsoft.com/office/powerpoint/2010/main" val="11841088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2020-11-27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8</a:t>
            </a:fld>
            <a:endParaRPr kumimoji="1" lang="zh-CN" altLang="en-US" dirty="0"/>
          </a:p>
        </p:txBody>
      </p:sp>
      <p:graphicFrame>
        <p:nvGraphicFramePr>
          <p:cNvPr id="7" name="表格 6"/>
          <p:cNvGraphicFramePr>
            <a:graphicFrameLocks noGrp="1"/>
          </p:cNvGraphicFramePr>
          <p:nvPr>
            <p:extLst>
              <p:ext uri="{D42A27DB-BD31-4B8C-83A1-F6EECF244321}">
                <p14:modId xmlns:p14="http://schemas.microsoft.com/office/powerpoint/2010/main" val="453903517"/>
              </p:ext>
            </p:extLst>
          </p:nvPr>
        </p:nvGraphicFramePr>
        <p:xfrm>
          <a:off x="107504" y="62404"/>
          <a:ext cx="8928992" cy="6497320"/>
        </p:xfrm>
        <a:graphic>
          <a:graphicData uri="http://schemas.openxmlformats.org/drawingml/2006/table">
            <a:tbl>
              <a:tblPr firstRow="1" bandRow="1">
                <a:tableStyleId>{5940675A-B579-460E-94D1-54222C63F5DA}</a:tableStyleId>
              </a:tblPr>
              <a:tblGrid>
                <a:gridCol w="864096"/>
                <a:gridCol w="2808312"/>
                <a:gridCol w="3096344"/>
                <a:gridCol w="2160240"/>
              </a:tblGrid>
              <a:tr h="370840">
                <a:tc>
                  <a:txBody>
                    <a:bodyPr/>
                    <a:lstStyle/>
                    <a:p>
                      <a:pPr algn="ctr"/>
                      <a:r>
                        <a:rPr lang="zh-CN" altLang="en-US" sz="1800" dirty="0" smtClean="0"/>
                        <a:t>操作</a:t>
                      </a:r>
                      <a:endParaRPr lang="zh-CN" altLang="en-US" sz="1800" dirty="0"/>
                    </a:p>
                  </a:txBody>
                  <a:tcPr/>
                </a:tc>
                <a:tc>
                  <a:txBody>
                    <a:bodyPr/>
                    <a:lstStyle/>
                    <a:p>
                      <a:r>
                        <a:rPr lang="zh-CN" altLang="en-US" sz="1800" dirty="0" smtClean="0"/>
                        <a:t>连续文件</a:t>
                      </a:r>
                      <a:endParaRPr lang="zh-CN" altLang="en-US" sz="1800" dirty="0"/>
                    </a:p>
                  </a:txBody>
                  <a:tcPr/>
                </a:tc>
                <a:tc>
                  <a:txBody>
                    <a:bodyPr/>
                    <a:lstStyle/>
                    <a:p>
                      <a:r>
                        <a:rPr lang="zh-CN" altLang="en-US" sz="1800" dirty="0" smtClean="0"/>
                        <a:t>链接文件</a:t>
                      </a:r>
                      <a:endParaRPr lang="zh-CN" altLang="en-US" sz="1800" dirty="0"/>
                    </a:p>
                  </a:txBody>
                  <a:tcPr/>
                </a:tc>
                <a:tc>
                  <a:txBody>
                    <a:bodyPr/>
                    <a:lstStyle/>
                    <a:p>
                      <a:r>
                        <a:rPr lang="zh-CN" altLang="en-US" sz="1800" dirty="0" smtClean="0"/>
                        <a:t>索引文件</a:t>
                      </a:r>
                      <a:endParaRPr lang="zh-CN" altLang="en-US" sz="18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加在文件开头</a:t>
                      </a:r>
                      <a:endParaRPr lang="en-US" altLang="zh-CN" sz="1600" dirty="0" smtClean="0"/>
                    </a:p>
                  </a:txBody>
                  <a:tcPr/>
                </a:tc>
                <a:tc>
                  <a:txBody>
                    <a:bodyPr/>
                    <a:lstStyle/>
                    <a:p>
                      <a:pPr algn="l"/>
                      <a:r>
                        <a:rPr lang="en-US" altLang="zh-CN" sz="1600" dirty="0" smtClean="0"/>
                        <a:t>201(R/W)</a:t>
                      </a:r>
                      <a:r>
                        <a:rPr lang="zh-CN" altLang="en-US" sz="1600" dirty="0" smtClean="0"/>
                        <a:t>：</a:t>
                      </a:r>
                      <a:r>
                        <a:rPr lang="zh-CN" altLang="en-US" sz="1600" kern="1200" dirty="0" smtClean="0">
                          <a:solidFill>
                            <a:schemeClr val="tx1"/>
                          </a:solidFill>
                          <a:latin typeface="+mn-lt"/>
                          <a:ea typeface="+mn-ea"/>
                          <a:cs typeface="+mn-cs"/>
                        </a:rPr>
                        <a:t>（</a:t>
                      </a:r>
                      <a:r>
                        <a:rPr lang="zh-CN" altLang="en-US" sz="1600" kern="1200" dirty="0" smtClean="0">
                          <a:solidFill>
                            <a:srgbClr val="FF0000"/>
                          </a:solidFill>
                          <a:latin typeface="+mn-lt"/>
                          <a:ea typeface="+mn-ea"/>
                          <a:cs typeface="+mn-cs"/>
                        </a:rPr>
                        <a:t>假设不允许在文件头部增加数据，只能在尾部增加数据）</a:t>
                      </a:r>
                      <a:endParaRPr lang="en-US" altLang="zh-CN" sz="1600" kern="1200" dirty="0" smtClean="0">
                        <a:solidFill>
                          <a:srgbClr val="FF0000"/>
                        </a:solidFill>
                        <a:latin typeface="+mn-lt"/>
                        <a:ea typeface="+mn-ea"/>
                        <a:cs typeface="+mn-cs"/>
                      </a:endParaRPr>
                    </a:p>
                    <a:p>
                      <a:pPr algn="l"/>
                      <a:r>
                        <a:rPr lang="zh-CN" altLang="en-US" sz="1600" kern="1200" dirty="0" smtClean="0">
                          <a:solidFill>
                            <a:schemeClr val="tx1"/>
                          </a:solidFill>
                          <a:latin typeface="+mn-lt"/>
                          <a:ea typeface="+mn-ea"/>
                          <a:cs typeface="+mn-cs"/>
                        </a:rPr>
                        <a:t>原文件第</a:t>
                      </a:r>
                      <a:r>
                        <a:rPr lang="en-US" altLang="zh-CN" sz="1600" kern="1200" dirty="0" smtClean="0">
                          <a:solidFill>
                            <a:schemeClr val="tx1"/>
                          </a:solidFill>
                          <a:latin typeface="+mn-lt"/>
                          <a:ea typeface="+mn-ea"/>
                          <a:cs typeface="+mn-cs"/>
                        </a:rPr>
                        <a:t>1—100</a:t>
                      </a:r>
                      <a:r>
                        <a:rPr lang="zh-CN" altLang="en-US" sz="1600" kern="1200" dirty="0" smtClean="0">
                          <a:solidFill>
                            <a:schemeClr val="tx1"/>
                          </a:solidFill>
                          <a:latin typeface="+mn-lt"/>
                          <a:ea typeface="+mn-ea"/>
                          <a:cs typeface="+mn-cs"/>
                        </a:rPr>
                        <a:t>块</a:t>
                      </a:r>
                      <a:r>
                        <a:rPr lang="zh-CN" altLang="en-US" sz="1600" b="1" u="sng" kern="1200" dirty="0" smtClean="0">
                          <a:solidFill>
                            <a:srgbClr val="7030A0"/>
                          </a:solidFill>
                          <a:latin typeface="+mn-lt"/>
                          <a:ea typeface="+mn-ea"/>
                          <a:cs typeface="+mn-cs"/>
                        </a:rPr>
                        <a:t>读入</a:t>
                      </a:r>
                      <a:r>
                        <a:rPr lang="zh-CN" altLang="en-US" sz="1600" kern="1200" dirty="0" smtClean="0">
                          <a:solidFill>
                            <a:schemeClr val="tx1"/>
                          </a:solidFill>
                          <a:latin typeface="+mn-lt"/>
                          <a:ea typeface="+mn-ea"/>
                          <a:cs typeface="+mn-cs"/>
                        </a:rPr>
                        <a:t>内存；将新加内容</a:t>
                      </a:r>
                      <a:r>
                        <a:rPr lang="zh-CN" altLang="en-US" sz="1600" b="1" u="sng" kern="1200" dirty="0" smtClean="0">
                          <a:solidFill>
                            <a:srgbClr val="7030A0"/>
                          </a:solidFill>
                          <a:latin typeface="+mn-lt"/>
                          <a:ea typeface="+mn-ea"/>
                          <a:cs typeface="+mn-cs"/>
                        </a:rPr>
                        <a:t>写入</a:t>
                      </a:r>
                      <a:r>
                        <a:rPr lang="zh-CN" altLang="en-US" sz="1600" kern="1200" dirty="0" smtClean="0">
                          <a:solidFill>
                            <a:schemeClr val="tx1"/>
                          </a:solidFill>
                          <a:latin typeface="+mn-lt"/>
                          <a:ea typeface="+mn-ea"/>
                          <a:cs typeface="+mn-cs"/>
                        </a:rPr>
                        <a:t>原文件第</a:t>
                      </a:r>
                      <a:r>
                        <a:rPr lang="en-US" altLang="zh-CN" sz="1600" kern="1200" dirty="0" smtClean="0">
                          <a:solidFill>
                            <a:schemeClr val="tx1"/>
                          </a:solidFill>
                          <a:latin typeface="+mn-lt"/>
                          <a:ea typeface="+mn-ea"/>
                          <a:cs typeface="+mn-cs"/>
                        </a:rPr>
                        <a:t>1</a:t>
                      </a:r>
                      <a:r>
                        <a:rPr lang="zh-CN" altLang="en-US" sz="1600" kern="1200" dirty="0" smtClean="0">
                          <a:solidFill>
                            <a:schemeClr val="tx1"/>
                          </a:solidFill>
                          <a:latin typeface="+mn-lt"/>
                          <a:ea typeface="+mn-ea"/>
                          <a:cs typeface="+mn-cs"/>
                        </a:rPr>
                        <a:t>块；将原文件第</a:t>
                      </a:r>
                      <a:r>
                        <a:rPr lang="en-US" altLang="zh-CN" sz="1600" kern="1200" dirty="0" smtClean="0">
                          <a:solidFill>
                            <a:schemeClr val="tx1"/>
                          </a:solidFill>
                          <a:latin typeface="+mn-lt"/>
                          <a:ea typeface="+mn-ea"/>
                          <a:cs typeface="+mn-cs"/>
                        </a:rPr>
                        <a:t>1—100</a:t>
                      </a:r>
                      <a:r>
                        <a:rPr lang="zh-CN" altLang="en-US" sz="1600" kern="1200" dirty="0" smtClean="0">
                          <a:solidFill>
                            <a:schemeClr val="tx1"/>
                          </a:solidFill>
                          <a:latin typeface="+mn-lt"/>
                          <a:ea typeface="+mn-ea"/>
                          <a:cs typeface="+mn-cs"/>
                        </a:rPr>
                        <a:t>块</a:t>
                      </a:r>
                      <a:r>
                        <a:rPr lang="zh-CN" altLang="en-US" sz="1600" b="1" u="sng" kern="1200" dirty="0" smtClean="0">
                          <a:solidFill>
                            <a:srgbClr val="7030A0"/>
                          </a:solidFill>
                          <a:latin typeface="+mn-lt"/>
                          <a:ea typeface="+mn-ea"/>
                          <a:cs typeface="+mn-cs"/>
                        </a:rPr>
                        <a:t>写入</a:t>
                      </a:r>
                      <a:r>
                        <a:rPr lang="zh-CN" altLang="en-US" sz="1600" kern="1200" dirty="0" smtClean="0">
                          <a:solidFill>
                            <a:schemeClr val="tx1"/>
                          </a:solidFill>
                          <a:latin typeface="+mn-lt"/>
                          <a:ea typeface="+mn-ea"/>
                          <a:cs typeface="+mn-cs"/>
                        </a:rPr>
                        <a:t>新插入块之后的连续</a:t>
                      </a:r>
                      <a:r>
                        <a:rPr lang="en-US" altLang="zh-CN" sz="1600" kern="1200" dirty="0" smtClean="0">
                          <a:solidFill>
                            <a:schemeClr val="tx1"/>
                          </a:solidFill>
                          <a:latin typeface="+mn-lt"/>
                          <a:ea typeface="+mn-ea"/>
                          <a:cs typeface="+mn-cs"/>
                        </a:rPr>
                        <a:t>100</a:t>
                      </a:r>
                      <a:r>
                        <a:rPr lang="zh-CN" altLang="en-US" sz="1600" kern="1200" dirty="0" smtClean="0">
                          <a:solidFill>
                            <a:schemeClr val="tx1"/>
                          </a:solidFill>
                          <a:latin typeface="+mn-lt"/>
                          <a:ea typeface="+mn-ea"/>
                          <a:cs typeface="+mn-cs"/>
                        </a:rPr>
                        <a:t>块中；</a:t>
                      </a:r>
                      <a:endParaRPr lang="en-US" altLang="zh-CN" sz="1600" kern="1200" dirty="0" smtClean="0">
                        <a:solidFill>
                          <a:srgbClr val="FF0000"/>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tx1"/>
                          </a:solidFill>
                          <a:latin typeface="+mn-lt"/>
                          <a:ea typeface="+mn-ea"/>
                          <a:cs typeface="+mn-cs"/>
                        </a:rPr>
                        <a:t>在内存中的文件目录项中修改文件头指针和长度</a:t>
                      </a:r>
                    </a:p>
                  </a:txBody>
                  <a:tcPr/>
                </a:tc>
                <a:tc>
                  <a:txBody>
                    <a:bodyPr/>
                    <a:lstStyle/>
                    <a:p>
                      <a:pPr algn="l"/>
                      <a:r>
                        <a:rPr lang="en-US" altLang="zh-CN" sz="1600" dirty="0" smtClean="0"/>
                        <a:t>1(W)</a:t>
                      </a:r>
                      <a:r>
                        <a:rPr lang="zh-CN" altLang="en-US" sz="1600" dirty="0" smtClean="0"/>
                        <a:t>：</a:t>
                      </a:r>
                      <a:endParaRPr lang="en-US" altLang="zh-CN" sz="1600" dirty="0" smtClean="0"/>
                    </a:p>
                    <a:p>
                      <a:pPr algn="l"/>
                      <a:r>
                        <a:rPr lang="zh-CN" altLang="en-US" sz="1600" dirty="0" smtClean="0"/>
                        <a:t>寻找</a:t>
                      </a:r>
                      <a:r>
                        <a:rPr lang="en-US" altLang="zh-CN" sz="1600" dirty="0" smtClean="0"/>
                        <a:t>1</a:t>
                      </a:r>
                      <a:r>
                        <a:rPr lang="zh-CN" altLang="en-US" sz="1600" dirty="0" smtClean="0"/>
                        <a:t>个磁盘空闲块</a:t>
                      </a:r>
                      <a:r>
                        <a:rPr lang="en-US" altLang="zh-CN" sz="1600" dirty="0" smtClean="0"/>
                        <a:t>x</a:t>
                      </a:r>
                      <a:r>
                        <a:rPr lang="zh-CN" altLang="en-US" sz="1600" dirty="0" smtClean="0"/>
                        <a:t>，将新加内容</a:t>
                      </a:r>
                      <a:r>
                        <a:rPr lang="zh-CN" altLang="en-US" sz="1600" b="1" u="sng" kern="1200" dirty="0" smtClean="0">
                          <a:solidFill>
                            <a:srgbClr val="7030A0"/>
                          </a:solidFill>
                          <a:latin typeface="+mn-lt"/>
                          <a:ea typeface="+mn-ea"/>
                          <a:cs typeface="+mn-cs"/>
                        </a:rPr>
                        <a:t>写入</a:t>
                      </a:r>
                      <a:r>
                        <a:rPr lang="zh-CN" altLang="en-US" sz="1600" dirty="0" smtClean="0"/>
                        <a:t>块</a:t>
                      </a:r>
                      <a:r>
                        <a:rPr lang="en-US" altLang="zh-CN" sz="1600" dirty="0" smtClean="0"/>
                        <a:t>x</a:t>
                      </a:r>
                      <a:r>
                        <a:rPr lang="zh-CN" altLang="en-US" sz="1600" dirty="0" smtClean="0"/>
                        <a:t>，并将新块</a:t>
                      </a:r>
                      <a:r>
                        <a:rPr lang="en-US" altLang="zh-CN" sz="1600" dirty="0" smtClean="0"/>
                        <a:t>x</a:t>
                      </a:r>
                      <a:r>
                        <a:rPr lang="zh-CN" altLang="en-US" sz="1600" dirty="0" smtClean="0"/>
                        <a:t>中的下一块地址指针指向原文件中第</a:t>
                      </a:r>
                      <a:r>
                        <a:rPr lang="en-US" altLang="zh-CN" sz="1600" dirty="0" smtClean="0"/>
                        <a:t>1</a:t>
                      </a:r>
                      <a:r>
                        <a:rPr lang="zh-CN" altLang="en-US" sz="1600" dirty="0" smtClean="0"/>
                        <a:t>块；</a:t>
                      </a:r>
                      <a:endParaRPr lang="en-US" altLang="zh-CN" sz="1600" dirty="0" smtClean="0"/>
                    </a:p>
                    <a:p>
                      <a:pPr algn="l"/>
                      <a:r>
                        <a:rPr lang="zh-CN" altLang="en-US" sz="1600" dirty="0" smtClean="0"/>
                        <a:t>修改内存中的文件目录，将文件头指针指向新块</a:t>
                      </a:r>
                      <a:r>
                        <a:rPr lang="en-US" altLang="zh-CN" sz="1600" dirty="0" smtClean="0"/>
                        <a:t>x</a:t>
                      </a:r>
                    </a:p>
                  </a:txBody>
                  <a:tcPr/>
                </a:tc>
                <a:tc>
                  <a:txBody>
                    <a:bodyPr/>
                    <a:lstStyle/>
                    <a:p>
                      <a:pPr algn="l"/>
                      <a:r>
                        <a:rPr lang="en-US" altLang="zh-CN" sz="1600" dirty="0" smtClean="0"/>
                        <a:t>1(W)</a:t>
                      </a:r>
                      <a:r>
                        <a:rPr lang="zh-CN" altLang="en-US" sz="1600" dirty="0" smtClean="0"/>
                        <a:t>：</a:t>
                      </a:r>
                      <a:endParaRPr lang="en-US" altLang="zh-CN" sz="1600" dirty="0" smtClean="0"/>
                    </a:p>
                    <a:p>
                      <a:pPr algn="l"/>
                      <a:r>
                        <a:rPr lang="zh-CN" altLang="en-US" sz="1600" kern="1200" dirty="0" smtClean="0">
                          <a:solidFill>
                            <a:schemeClr val="tx1"/>
                          </a:solidFill>
                          <a:latin typeface="+mn-lt"/>
                          <a:ea typeface="+mn-ea"/>
                          <a:cs typeface="+mn-cs"/>
                        </a:rPr>
                        <a:t>寻找</a:t>
                      </a:r>
                      <a:r>
                        <a:rPr lang="en-US" altLang="zh-CN" sz="1600" kern="1200" dirty="0" smtClean="0">
                          <a:solidFill>
                            <a:schemeClr val="tx1"/>
                          </a:solidFill>
                          <a:latin typeface="+mn-lt"/>
                          <a:ea typeface="+mn-ea"/>
                          <a:cs typeface="+mn-cs"/>
                        </a:rPr>
                        <a:t>1</a:t>
                      </a:r>
                      <a:r>
                        <a:rPr lang="zh-CN" altLang="en-US" sz="1600" kern="1200" dirty="0" smtClean="0">
                          <a:solidFill>
                            <a:schemeClr val="tx1"/>
                          </a:solidFill>
                          <a:latin typeface="+mn-lt"/>
                          <a:ea typeface="+mn-ea"/>
                          <a:cs typeface="+mn-cs"/>
                        </a:rPr>
                        <a:t>个磁盘空闲块</a:t>
                      </a:r>
                      <a:r>
                        <a:rPr lang="en-US" altLang="zh-CN" sz="1600" kern="1200" dirty="0" smtClean="0">
                          <a:solidFill>
                            <a:schemeClr val="tx1"/>
                          </a:solidFill>
                          <a:latin typeface="+mn-lt"/>
                          <a:ea typeface="+mn-ea"/>
                          <a:cs typeface="+mn-cs"/>
                        </a:rPr>
                        <a:t>x</a:t>
                      </a:r>
                      <a:r>
                        <a:rPr lang="zh-CN" altLang="en-US" sz="1600" kern="1200" dirty="0" smtClean="0">
                          <a:solidFill>
                            <a:schemeClr val="tx1"/>
                          </a:solidFill>
                          <a:latin typeface="+mn-lt"/>
                          <a:ea typeface="+mn-ea"/>
                          <a:cs typeface="+mn-cs"/>
                        </a:rPr>
                        <a:t>，将新块内容</a:t>
                      </a:r>
                      <a:r>
                        <a:rPr lang="zh-CN" altLang="en-US" sz="1600" b="1" u="sng" kern="1200" dirty="0" smtClean="0">
                          <a:solidFill>
                            <a:srgbClr val="7030A0"/>
                          </a:solidFill>
                          <a:latin typeface="+mn-lt"/>
                          <a:ea typeface="+mn-ea"/>
                          <a:cs typeface="+mn-cs"/>
                        </a:rPr>
                        <a:t>写入</a:t>
                      </a:r>
                      <a:r>
                        <a:rPr lang="zh-CN" altLang="en-US" sz="1600" kern="1200" dirty="0" smtClean="0">
                          <a:solidFill>
                            <a:schemeClr val="tx1"/>
                          </a:solidFill>
                          <a:latin typeface="+mn-lt"/>
                          <a:ea typeface="+mn-ea"/>
                          <a:cs typeface="+mn-cs"/>
                        </a:rPr>
                        <a:t>该块；</a:t>
                      </a:r>
                      <a:endParaRPr lang="en-US" altLang="zh-CN" sz="16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6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tx1"/>
                          </a:solidFill>
                          <a:latin typeface="+mn-lt"/>
                          <a:ea typeface="+mn-ea"/>
                          <a:cs typeface="+mn-cs"/>
                        </a:rPr>
                        <a:t>在内存中的索引块中调整索引项顺序，增加索引项，记录新插入块</a:t>
                      </a:r>
                      <a:r>
                        <a:rPr lang="en-US" altLang="zh-CN" sz="1600" kern="1200" dirty="0" smtClean="0">
                          <a:solidFill>
                            <a:schemeClr val="tx1"/>
                          </a:solidFill>
                          <a:latin typeface="+mn-lt"/>
                          <a:ea typeface="+mn-ea"/>
                          <a:cs typeface="+mn-cs"/>
                        </a:rPr>
                        <a:t>x</a:t>
                      </a:r>
                      <a:r>
                        <a:rPr lang="zh-CN" altLang="en-US" sz="1600" kern="1200" dirty="0" smtClean="0">
                          <a:solidFill>
                            <a:schemeClr val="tx1"/>
                          </a:solidFill>
                          <a:latin typeface="+mn-lt"/>
                          <a:ea typeface="+mn-ea"/>
                          <a:cs typeface="+mn-cs"/>
                        </a:rPr>
                        <a:t>的地址</a:t>
                      </a:r>
                      <a:endParaRPr lang="en-US" altLang="zh-CN" sz="1600" kern="1200" dirty="0" smtClean="0">
                        <a:solidFill>
                          <a:schemeClr val="tx1"/>
                        </a:solidFill>
                        <a:latin typeface="+mn-lt"/>
                        <a:ea typeface="+mn-ea"/>
                        <a:cs typeface="+mn-cs"/>
                      </a:endParaRPr>
                    </a:p>
                  </a:txBody>
                  <a:tcPr/>
                </a:tc>
              </a:tr>
              <a:tr h="370840">
                <a:tc>
                  <a:txBody>
                    <a:bodyPr/>
                    <a:lstStyle/>
                    <a:p>
                      <a:endParaRPr lang="en-US" altLang="zh-CN" sz="1600" dirty="0" smtClean="0"/>
                    </a:p>
                    <a:p>
                      <a:r>
                        <a:rPr lang="zh-CN" altLang="en-US" sz="1600" dirty="0" smtClean="0"/>
                        <a:t>加在文件中部</a:t>
                      </a:r>
                      <a:endParaRPr lang="zh-CN" altLang="en-US" sz="1600" dirty="0"/>
                    </a:p>
                  </a:txBody>
                  <a:tcPr/>
                </a:tc>
                <a:tc>
                  <a:txBody>
                    <a:bodyPr/>
                    <a:lstStyle/>
                    <a:p>
                      <a:pPr algn="l"/>
                      <a:r>
                        <a:rPr lang="en-US" altLang="zh-CN" sz="1600" dirty="0" smtClean="0"/>
                        <a:t>101(R/W)</a:t>
                      </a:r>
                      <a:r>
                        <a:rPr lang="zh-CN" altLang="en-US" sz="1600" dirty="0" smtClean="0"/>
                        <a:t>：原文件第</a:t>
                      </a:r>
                      <a:r>
                        <a:rPr lang="en-US" altLang="zh-CN" sz="1600" dirty="0" smtClean="0"/>
                        <a:t>51—100</a:t>
                      </a:r>
                      <a:r>
                        <a:rPr lang="zh-CN" altLang="en-US" sz="1600" dirty="0" smtClean="0"/>
                        <a:t>块</a:t>
                      </a:r>
                      <a:r>
                        <a:rPr lang="zh-CN" altLang="en-US" sz="1600" b="1" u="sng" kern="1200" dirty="0" smtClean="0">
                          <a:solidFill>
                            <a:srgbClr val="7030A0"/>
                          </a:solidFill>
                          <a:latin typeface="+mn-lt"/>
                          <a:ea typeface="+mn-ea"/>
                          <a:cs typeface="+mn-cs"/>
                        </a:rPr>
                        <a:t>读入</a:t>
                      </a:r>
                      <a:r>
                        <a:rPr lang="zh-CN" altLang="en-US" sz="1600" dirty="0" smtClean="0"/>
                        <a:t>内存；新加内容</a:t>
                      </a:r>
                      <a:r>
                        <a:rPr lang="zh-CN" altLang="en-US" sz="1600" b="1" u="sng" kern="1200" dirty="0" smtClean="0">
                          <a:solidFill>
                            <a:srgbClr val="7030A0"/>
                          </a:solidFill>
                          <a:latin typeface="+mn-lt"/>
                          <a:ea typeface="+mn-ea"/>
                          <a:cs typeface="+mn-cs"/>
                        </a:rPr>
                        <a:t>写入</a:t>
                      </a:r>
                      <a:r>
                        <a:rPr lang="zh-CN" altLang="en-US" sz="1600" dirty="0" smtClean="0"/>
                        <a:t>原文件第</a:t>
                      </a:r>
                      <a:r>
                        <a:rPr lang="en-US" altLang="zh-CN" sz="1600" dirty="0" smtClean="0"/>
                        <a:t>51</a:t>
                      </a:r>
                      <a:r>
                        <a:rPr lang="zh-CN" altLang="en-US" sz="1600" dirty="0" smtClean="0"/>
                        <a:t>块；将原文件第</a:t>
                      </a:r>
                      <a:r>
                        <a:rPr lang="en-US" altLang="zh-CN" sz="1600" dirty="0" smtClean="0"/>
                        <a:t>51—100</a:t>
                      </a:r>
                      <a:r>
                        <a:rPr lang="zh-CN" altLang="en-US" sz="1600" dirty="0" smtClean="0"/>
                        <a:t>块</a:t>
                      </a:r>
                      <a:r>
                        <a:rPr lang="zh-CN" altLang="en-US" sz="1600" b="1" u="sng" kern="1200" dirty="0" smtClean="0">
                          <a:solidFill>
                            <a:srgbClr val="7030A0"/>
                          </a:solidFill>
                          <a:latin typeface="+mn-lt"/>
                          <a:ea typeface="+mn-ea"/>
                          <a:cs typeface="+mn-cs"/>
                        </a:rPr>
                        <a:t>写回</a:t>
                      </a:r>
                      <a:r>
                        <a:rPr lang="zh-CN" altLang="en-US" sz="1600" dirty="0" smtClean="0"/>
                        <a:t>新插入块之后的位置；</a:t>
                      </a:r>
                      <a:endParaRPr lang="en-US" altLang="zh-CN" sz="16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tx1"/>
                          </a:solidFill>
                          <a:latin typeface="+mn-lt"/>
                          <a:ea typeface="+mn-ea"/>
                          <a:cs typeface="+mn-cs"/>
                        </a:rPr>
                        <a:t>在内存中的文件目录项中修改文件长度</a:t>
                      </a:r>
                    </a:p>
                  </a:txBody>
                  <a:tcPr/>
                </a:tc>
                <a:tc>
                  <a:txBody>
                    <a:bodyPr/>
                    <a:lstStyle/>
                    <a:p>
                      <a:pPr algn="l"/>
                      <a:r>
                        <a:rPr lang="zh-CN" altLang="en-US" sz="1600" strike="sngStrike" dirty="0" smtClean="0">
                          <a:solidFill>
                            <a:srgbClr val="FF0000"/>
                          </a:solidFill>
                        </a:rPr>
                        <a:t>？</a:t>
                      </a:r>
                      <a:r>
                        <a:rPr lang="en-US" altLang="zh-CN" sz="1600" strike="sngStrike" dirty="0" smtClean="0">
                          <a:solidFill>
                            <a:srgbClr val="FF0000"/>
                          </a:solidFill>
                        </a:rPr>
                        <a:t>51</a:t>
                      </a:r>
                      <a:r>
                        <a:rPr lang="en-US" altLang="zh-CN" sz="1600" dirty="0" smtClean="0">
                          <a:solidFill>
                            <a:srgbClr val="FF0000"/>
                          </a:solidFill>
                        </a:rPr>
                        <a:t>52(R/W)</a:t>
                      </a:r>
                      <a:r>
                        <a:rPr lang="zh-CN" altLang="en-US" sz="1600" dirty="0" smtClean="0"/>
                        <a:t>：</a:t>
                      </a:r>
                      <a:endParaRPr lang="en-US" altLang="zh-CN" sz="1600" dirty="0" smtClean="0"/>
                    </a:p>
                    <a:p>
                      <a:pPr algn="l"/>
                      <a:r>
                        <a:rPr lang="zh-CN" altLang="en-US" sz="1600" dirty="0" smtClean="0"/>
                        <a:t>依次</a:t>
                      </a:r>
                      <a:r>
                        <a:rPr lang="zh-CN" altLang="en-US" sz="1600" b="1" u="sng" kern="1200" dirty="0" smtClean="0">
                          <a:solidFill>
                            <a:srgbClr val="7030A0"/>
                          </a:solidFill>
                          <a:latin typeface="+mn-lt"/>
                          <a:ea typeface="+mn-ea"/>
                          <a:cs typeface="+mn-cs"/>
                        </a:rPr>
                        <a:t>读入</a:t>
                      </a:r>
                      <a:r>
                        <a:rPr lang="zh-CN" altLang="en-US" sz="1600" dirty="0" smtClean="0"/>
                        <a:t>原文件第</a:t>
                      </a:r>
                      <a:r>
                        <a:rPr lang="en-US" altLang="zh-CN" sz="1600" dirty="0" smtClean="0"/>
                        <a:t>1-50</a:t>
                      </a:r>
                      <a:r>
                        <a:rPr lang="zh-CN" altLang="en-US" sz="1600" dirty="0" smtClean="0"/>
                        <a:t>块，从第</a:t>
                      </a:r>
                      <a:r>
                        <a:rPr lang="en-US" altLang="zh-CN" sz="1600" dirty="0" smtClean="0"/>
                        <a:t>50</a:t>
                      </a:r>
                      <a:r>
                        <a:rPr lang="zh-CN" altLang="en-US" sz="1600" dirty="0" smtClean="0"/>
                        <a:t>块中得到第</a:t>
                      </a:r>
                      <a:r>
                        <a:rPr lang="en-US" altLang="zh-CN" sz="1600" dirty="0" smtClean="0"/>
                        <a:t>51</a:t>
                      </a:r>
                      <a:r>
                        <a:rPr lang="zh-CN" altLang="en-US" sz="1600" dirty="0" smtClean="0"/>
                        <a:t>块的地址指针</a:t>
                      </a:r>
                      <a:r>
                        <a:rPr lang="en-US" altLang="zh-CN" sz="1600" dirty="0" smtClean="0">
                          <a:solidFill>
                            <a:srgbClr val="FF0000"/>
                          </a:solidFill>
                        </a:rPr>
                        <a:t>p</a:t>
                      </a:r>
                      <a:r>
                        <a:rPr lang="zh-CN" altLang="en-US" sz="1600" dirty="0" smtClean="0"/>
                        <a:t>；新加内容和地址</a:t>
                      </a:r>
                      <a:r>
                        <a:rPr lang="en-US" altLang="zh-CN" sz="1600" dirty="0" smtClean="0">
                          <a:solidFill>
                            <a:srgbClr val="FF0000"/>
                          </a:solidFill>
                        </a:rPr>
                        <a:t>p</a:t>
                      </a:r>
                      <a:r>
                        <a:rPr lang="zh-CN" altLang="en-US" sz="1600" b="1" u="sng" kern="1200" dirty="0" smtClean="0">
                          <a:solidFill>
                            <a:srgbClr val="7030A0"/>
                          </a:solidFill>
                          <a:latin typeface="+mn-lt"/>
                          <a:ea typeface="+mn-ea"/>
                          <a:cs typeface="+mn-cs"/>
                        </a:rPr>
                        <a:t>写入</a:t>
                      </a:r>
                      <a:r>
                        <a:rPr lang="zh-CN" altLang="en-US" sz="1600" dirty="0" smtClean="0"/>
                        <a:t>新磁盘空闲块</a:t>
                      </a:r>
                      <a:r>
                        <a:rPr lang="en-US" altLang="zh-CN" sz="1600" dirty="0" smtClean="0">
                          <a:solidFill>
                            <a:srgbClr val="FF0000"/>
                          </a:solidFill>
                        </a:rPr>
                        <a:t>k</a:t>
                      </a:r>
                      <a:r>
                        <a:rPr lang="zh-CN" altLang="en-US" sz="1600" dirty="0" smtClean="0"/>
                        <a:t>；在第</a:t>
                      </a:r>
                      <a:r>
                        <a:rPr lang="en-US" altLang="zh-CN" sz="1600" dirty="0" smtClean="0"/>
                        <a:t>50</a:t>
                      </a:r>
                      <a:r>
                        <a:rPr lang="zh-CN" altLang="en-US" sz="1600" dirty="0" smtClean="0"/>
                        <a:t>块中记录新磁盘块地址</a:t>
                      </a:r>
                      <a:r>
                        <a:rPr lang="en-US" altLang="zh-CN" sz="1600" dirty="0" smtClean="0">
                          <a:solidFill>
                            <a:srgbClr val="FF0000"/>
                          </a:solidFill>
                        </a:rPr>
                        <a:t>k</a:t>
                      </a:r>
                      <a:r>
                        <a:rPr lang="zh-CN" altLang="en-US" sz="1600" dirty="0" smtClean="0">
                          <a:solidFill>
                            <a:srgbClr val="FF0000"/>
                          </a:solidFill>
                        </a:rPr>
                        <a:t>，修改后的第</a:t>
                      </a:r>
                      <a:r>
                        <a:rPr lang="en-US" altLang="zh-CN" sz="1600" dirty="0" smtClean="0">
                          <a:solidFill>
                            <a:srgbClr val="FF0000"/>
                          </a:solidFill>
                        </a:rPr>
                        <a:t>50</a:t>
                      </a:r>
                      <a:r>
                        <a:rPr lang="zh-CN" altLang="en-US" sz="1600" dirty="0" smtClean="0">
                          <a:solidFill>
                            <a:srgbClr val="FF0000"/>
                          </a:solidFill>
                        </a:rPr>
                        <a:t>块内容</a:t>
                      </a:r>
                      <a:r>
                        <a:rPr lang="zh-CN" altLang="en-US" sz="1600" b="1" u="sng" kern="1200" dirty="0" smtClean="0">
                          <a:solidFill>
                            <a:srgbClr val="7030A0"/>
                          </a:solidFill>
                          <a:latin typeface="+mn-lt"/>
                          <a:ea typeface="+mn-ea"/>
                          <a:cs typeface="+mn-cs"/>
                        </a:rPr>
                        <a:t>写回</a:t>
                      </a:r>
                      <a:r>
                        <a:rPr lang="zh-CN" altLang="en-US" sz="1600" dirty="0" smtClean="0">
                          <a:solidFill>
                            <a:srgbClr val="FF0000"/>
                          </a:solidFill>
                        </a:rPr>
                        <a:t>磁盘</a:t>
                      </a:r>
                      <a:endParaRPr lang="zh-CN" altLang="en-US" sz="1600" dirty="0">
                        <a:solidFill>
                          <a:srgbClr val="FF0000"/>
                        </a:solidFill>
                      </a:endParaRPr>
                    </a:p>
                  </a:txBody>
                  <a:tcPr/>
                </a:tc>
                <a:tc>
                  <a:txBody>
                    <a:bodyPr/>
                    <a:lstStyle/>
                    <a:p>
                      <a:pPr algn="l"/>
                      <a:r>
                        <a:rPr lang="en-US" altLang="zh-CN" sz="1600" dirty="0" smtClean="0"/>
                        <a:t>1(W)</a:t>
                      </a:r>
                      <a:r>
                        <a:rPr lang="zh-CN" altLang="en-US" sz="1600" dirty="0" smtClean="0"/>
                        <a:t>：</a:t>
                      </a:r>
                      <a:endParaRPr lang="en-US" altLang="zh-CN" sz="1600" dirty="0" smtClean="0"/>
                    </a:p>
                    <a:p>
                      <a:pPr algn="l"/>
                      <a:r>
                        <a:rPr lang="zh-CN" altLang="en-US" sz="1600" kern="1200" dirty="0" smtClean="0">
                          <a:solidFill>
                            <a:schemeClr val="tx1"/>
                          </a:solidFill>
                          <a:latin typeface="+mn-lt"/>
                          <a:ea typeface="+mn-ea"/>
                          <a:cs typeface="+mn-cs"/>
                        </a:rPr>
                        <a:t>新加内容</a:t>
                      </a:r>
                      <a:r>
                        <a:rPr lang="zh-CN" altLang="en-US" sz="1600" b="1" u="sng" kern="1200" dirty="0" smtClean="0">
                          <a:solidFill>
                            <a:srgbClr val="7030A0"/>
                          </a:solidFill>
                          <a:latin typeface="+mn-lt"/>
                          <a:ea typeface="+mn-ea"/>
                          <a:cs typeface="+mn-cs"/>
                        </a:rPr>
                        <a:t>写入</a:t>
                      </a:r>
                      <a:r>
                        <a:rPr lang="zh-CN" altLang="en-US" sz="1600" kern="1200" dirty="0" smtClean="0">
                          <a:solidFill>
                            <a:schemeClr val="tx1"/>
                          </a:solidFill>
                          <a:latin typeface="+mn-lt"/>
                          <a:ea typeface="+mn-ea"/>
                          <a:cs typeface="+mn-cs"/>
                        </a:rPr>
                        <a:t>新磁盘空闲块</a:t>
                      </a:r>
                      <a:r>
                        <a:rPr lang="en-US" altLang="zh-CN" sz="1600" kern="1200" dirty="0" smtClean="0">
                          <a:solidFill>
                            <a:schemeClr val="tx1"/>
                          </a:solidFill>
                          <a:latin typeface="+mn-lt"/>
                          <a:ea typeface="+mn-ea"/>
                          <a:cs typeface="+mn-cs"/>
                        </a:rPr>
                        <a:t>x</a:t>
                      </a:r>
                      <a:r>
                        <a:rPr lang="zh-CN" altLang="en-US" sz="1600" kern="1200" dirty="0" smtClean="0">
                          <a:solidFill>
                            <a:schemeClr val="tx1"/>
                          </a:solidFill>
                          <a:latin typeface="+mn-lt"/>
                          <a:ea typeface="+mn-ea"/>
                          <a:cs typeface="+mn-cs"/>
                        </a:rPr>
                        <a:t>；</a:t>
                      </a:r>
                      <a:endParaRPr lang="en-US" altLang="zh-CN" sz="16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tx1"/>
                          </a:solidFill>
                          <a:latin typeface="+mn-lt"/>
                          <a:ea typeface="+mn-ea"/>
                          <a:cs typeface="+mn-cs"/>
                        </a:rPr>
                        <a:t>在内存中的索引块中调整索引项顺序，增加索引项记录新插入块</a:t>
                      </a:r>
                      <a:r>
                        <a:rPr lang="en-US" altLang="zh-CN" sz="1600" kern="1200" dirty="0" smtClean="0">
                          <a:solidFill>
                            <a:schemeClr val="tx1"/>
                          </a:solidFill>
                          <a:latin typeface="+mn-lt"/>
                          <a:ea typeface="+mn-ea"/>
                          <a:cs typeface="+mn-cs"/>
                        </a:rPr>
                        <a:t>x</a:t>
                      </a:r>
                      <a:r>
                        <a:rPr lang="zh-CN" altLang="en-US" sz="1600" kern="1200" dirty="0" smtClean="0">
                          <a:solidFill>
                            <a:schemeClr val="tx1"/>
                          </a:solidFill>
                          <a:latin typeface="+mn-lt"/>
                          <a:ea typeface="+mn-ea"/>
                          <a:cs typeface="+mn-cs"/>
                        </a:rPr>
                        <a:t>的地址</a:t>
                      </a:r>
                      <a:endParaRPr lang="en-US" altLang="zh-CN" sz="1600" kern="1200" dirty="0" smtClean="0">
                        <a:solidFill>
                          <a:schemeClr val="tx1"/>
                        </a:solidFill>
                        <a:latin typeface="+mn-lt"/>
                        <a:ea typeface="+mn-ea"/>
                        <a:cs typeface="+mn-cs"/>
                      </a:endParaRPr>
                    </a:p>
                  </a:txBody>
                  <a:tcPr/>
                </a:tc>
              </a:tr>
              <a:tr h="370840">
                <a:tc>
                  <a:txBody>
                    <a:bodyPr/>
                    <a:lstStyle/>
                    <a:p>
                      <a:r>
                        <a:rPr lang="zh-CN" altLang="en-US" sz="1600" dirty="0" smtClean="0"/>
                        <a:t>加在文件末尾</a:t>
                      </a:r>
                      <a:endParaRPr lang="zh-CN" altLang="en-US" sz="1600" dirty="0"/>
                    </a:p>
                  </a:txBody>
                  <a:tcPr/>
                </a:tc>
                <a:tc>
                  <a:txBody>
                    <a:bodyPr/>
                    <a:lstStyle/>
                    <a:p>
                      <a:pPr algn="l"/>
                      <a:r>
                        <a:rPr lang="en-US" altLang="zh-CN" sz="1600" dirty="0" smtClean="0"/>
                        <a:t>1(W)</a:t>
                      </a:r>
                      <a:r>
                        <a:rPr lang="zh-CN" altLang="en-US" sz="1600" dirty="0" smtClean="0"/>
                        <a:t>：</a:t>
                      </a:r>
                      <a:endParaRPr lang="en-US" altLang="zh-CN" sz="1600" dirty="0" smtClean="0"/>
                    </a:p>
                    <a:p>
                      <a:pPr algn="l"/>
                      <a:r>
                        <a:rPr lang="zh-CN" altLang="en-US" sz="1600" kern="1200" dirty="0" smtClean="0">
                          <a:solidFill>
                            <a:schemeClr val="tx1"/>
                          </a:solidFill>
                          <a:latin typeface="+mn-lt"/>
                          <a:ea typeface="+mn-ea"/>
                          <a:cs typeface="+mn-cs"/>
                        </a:rPr>
                        <a:t>新加内容</a:t>
                      </a:r>
                      <a:r>
                        <a:rPr lang="zh-CN" altLang="en-US" sz="1600" b="1" u="sng" kern="1200" dirty="0" smtClean="0">
                          <a:solidFill>
                            <a:srgbClr val="7030A0"/>
                          </a:solidFill>
                          <a:latin typeface="+mn-lt"/>
                          <a:ea typeface="+mn-ea"/>
                          <a:cs typeface="+mn-cs"/>
                        </a:rPr>
                        <a:t>写入</a:t>
                      </a:r>
                      <a:r>
                        <a:rPr lang="zh-CN" altLang="en-US" sz="1600" kern="1200" dirty="0" smtClean="0">
                          <a:solidFill>
                            <a:schemeClr val="tx1"/>
                          </a:solidFill>
                          <a:latin typeface="+mn-lt"/>
                          <a:ea typeface="+mn-ea"/>
                          <a:cs typeface="+mn-cs"/>
                        </a:rPr>
                        <a:t>原文件第</a:t>
                      </a:r>
                      <a:r>
                        <a:rPr lang="en-US" altLang="zh-CN" sz="1600" kern="1200" dirty="0" smtClean="0">
                          <a:solidFill>
                            <a:schemeClr val="tx1"/>
                          </a:solidFill>
                          <a:latin typeface="+mn-lt"/>
                          <a:ea typeface="+mn-ea"/>
                          <a:cs typeface="+mn-cs"/>
                        </a:rPr>
                        <a:t>100</a:t>
                      </a:r>
                      <a:r>
                        <a:rPr lang="zh-CN" altLang="en-US" sz="1600" kern="1200" dirty="0" smtClean="0">
                          <a:solidFill>
                            <a:schemeClr val="tx1"/>
                          </a:solidFill>
                          <a:latin typeface="+mn-lt"/>
                          <a:ea typeface="+mn-ea"/>
                          <a:cs typeface="+mn-cs"/>
                        </a:rPr>
                        <a:t>块</a:t>
                      </a:r>
                      <a:r>
                        <a:rPr lang="en-US" altLang="zh-CN" sz="1600" kern="1200" dirty="0" smtClean="0">
                          <a:solidFill>
                            <a:schemeClr val="tx1"/>
                          </a:solidFill>
                          <a:latin typeface="+mn-lt"/>
                          <a:ea typeface="+mn-ea"/>
                          <a:cs typeface="+mn-cs"/>
                        </a:rPr>
                        <a:t>M100</a:t>
                      </a:r>
                      <a:r>
                        <a:rPr lang="zh-CN" altLang="en-US" sz="1600" kern="1200" dirty="0" smtClean="0">
                          <a:solidFill>
                            <a:schemeClr val="tx1"/>
                          </a:solidFill>
                          <a:latin typeface="+mn-lt"/>
                          <a:ea typeface="+mn-ea"/>
                          <a:cs typeface="+mn-cs"/>
                        </a:rPr>
                        <a:t>之后的第</a:t>
                      </a:r>
                      <a:r>
                        <a:rPr lang="en-US" altLang="zh-CN" sz="1600" kern="1200" dirty="0" smtClean="0">
                          <a:solidFill>
                            <a:schemeClr val="tx1"/>
                          </a:solidFill>
                          <a:latin typeface="+mn-lt"/>
                          <a:ea typeface="+mn-ea"/>
                          <a:cs typeface="+mn-cs"/>
                        </a:rPr>
                        <a:t>101</a:t>
                      </a:r>
                      <a:r>
                        <a:rPr lang="zh-CN" altLang="en-US" sz="1600" kern="1200" dirty="0" smtClean="0">
                          <a:solidFill>
                            <a:schemeClr val="tx1"/>
                          </a:solidFill>
                          <a:latin typeface="+mn-lt"/>
                          <a:ea typeface="+mn-ea"/>
                          <a:cs typeface="+mn-cs"/>
                        </a:rPr>
                        <a:t>块；</a:t>
                      </a:r>
                      <a:endParaRPr lang="en-US" altLang="zh-CN" sz="1600" kern="1200" dirty="0" smtClean="0">
                        <a:solidFill>
                          <a:schemeClr val="tx1"/>
                        </a:solidFill>
                        <a:latin typeface="+mn-lt"/>
                        <a:ea typeface="+mn-ea"/>
                        <a:cs typeface="+mn-cs"/>
                      </a:endParaRPr>
                    </a:p>
                    <a:p>
                      <a:pPr algn="l"/>
                      <a:r>
                        <a:rPr lang="zh-CN" altLang="en-US" sz="1600" kern="1200" dirty="0" smtClean="0">
                          <a:solidFill>
                            <a:schemeClr val="tx1"/>
                          </a:solidFill>
                          <a:latin typeface="+mn-lt"/>
                          <a:ea typeface="+mn-ea"/>
                          <a:cs typeface="+mn-cs"/>
                        </a:rPr>
                        <a:t>在内存中的文件目录项中修改文件长度</a:t>
                      </a:r>
                      <a:endParaRPr lang="zh-CN" altLang="en-US" sz="1600"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strike="sngStrike" kern="1200" dirty="0" smtClean="0">
                          <a:solidFill>
                            <a:srgbClr val="FF0000"/>
                          </a:solidFill>
                          <a:latin typeface="+mn-lt"/>
                          <a:ea typeface="+mn-ea"/>
                          <a:cs typeface="+mn-cs"/>
                        </a:rPr>
                        <a:t>2</a:t>
                      </a:r>
                      <a:r>
                        <a:rPr lang="en-US" altLang="zh-CN" sz="1600" dirty="0" smtClean="0">
                          <a:solidFill>
                            <a:srgbClr val="FF0000"/>
                          </a:solidFill>
                        </a:rPr>
                        <a:t>3(R/W)</a:t>
                      </a:r>
                      <a:r>
                        <a:rPr lang="zh-CN" altLang="en-US" sz="1600" dirty="0" smtClean="0"/>
                        <a:t>：</a:t>
                      </a:r>
                      <a:endParaRPr lang="en-US" altLang="zh-CN" sz="16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tx1"/>
                          </a:solidFill>
                          <a:latin typeface="+mn-lt"/>
                          <a:ea typeface="+mn-ea"/>
                          <a:cs typeface="+mn-cs"/>
                        </a:rPr>
                        <a:t>新加内容</a:t>
                      </a:r>
                      <a:r>
                        <a:rPr lang="zh-CN" altLang="en-US" sz="1600" b="1" u="sng" kern="1200" dirty="0" smtClean="0">
                          <a:solidFill>
                            <a:srgbClr val="7030A0"/>
                          </a:solidFill>
                          <a:latin typeface="+mn-lt"/>
                          <a:ea typeface="+mn-ea"/>
                          <a:cs typeface="+mn-cs"/>
                        </a:rPr>
                        <a:t>写入</a:t>
                      </a:r>
                      <a:r>
                        <a:rPr lang="zh-CN" altLang="en-US" sz="1600" kern="1200" dirty="0" smtClean="0">
                          <a:solidFill>
                            <a:schemeClr val="tx1"/>
                          </a:solidFill>
                          <a:latin typeface="+mn-lt"/>
                          <a:ea typeface="+mn-ea"/>
                          <a:cs typeface="+mn-cs"/>
                        </a:rPr>
                        <a:t>新的磁盘空闲块</a:t>
                      </a:r>
                      <a:r>
                        <a:rPr lang="en-US" altLang="zh-CN" sz="1600" kern="1200" dirty="0" smtClean="0">
                          <a:solidFill>
                            <a:schemeClr val="tx1"/>
                          </a:solidFill>
                          <a:latin typeface="+mn-lt"/>
                          <a:ea typeface="+mn-ea"/>
                          <a:cs typeface="+mn-cs"/>
                        </a:rPr>
                        <a:t>x</a:t>
                      </a:r>
                      <a:r>
                        <a:rPr lang="zh-CN" altLang="en-US" sz="1600" kern="1200" dirty="0" smtClean="0">
                          <a:solidFill>
                            <a:schemeClr val="tx1"/>
                          </a:solidFill>
                          <a:latin typeface="+mn-lt"/>
                          <a:ea typeface="+mn-ea"/>
                          <a:cs typeface="+mn-cs"/>
                        </a:rPr>
                        <a:t>；根据</a:t>
                      </a:r>
                      <a:r>
                        <a:rPr lang="zh-CN" altLang="en-US" sz="1600" b="1" u="sng" kern="1200" dirty="0" smtClean="0">
                          <a:solidFill>
                            <a:srgbClr val="C00000"/>
                          </a:solidFill>
                          <a:latin typeface="+mn-lt"/>
                          <a:ea typeface="+mn-ea"/>
                          <a:cs typeface="+mn-cs"/>
                        </a:rPr>
                        <a:t>文件尾指针</a:t>
                      </a:r>
                      <a:r>
                        <a:rPr lang="zh-CN" altLang="en-US" sz="1600" kern="1200" dirty="0" smtClean="0">
                          <a:solidFill>
                            <a:schemeClr val="tx1"/>
                          </a:solidFill>
                          <a:latin typeface="+mn-lt"/>
                          <a:ea typeface="+mn-ea"/>
                          <a:cs typeface="+mn-cs"/>
                        </a:rPr>
                        <a:t>找到文件最后</a:t>
                      </a:r>
                      <a:r>
                        <a:rPr lang="en-US" altLang="zh-CN" sz="1600" kern="1200" dirty="0" smtClean="0">
                          <a:solidFill>
                            <a:schemeClr val="tx1"/>
                          </a:solidFill>
                          <a:latin typeface="+mn-lt"/>
                          <a:ea typeface="+mn-ea"/>
                          <a:cs typeface="+mn-cs"/>
                        </a:rPr>
                        <a:t>1</a:t>
                      </a:r>
                      <a:r>
                        <a:rPr lang="zh-CN" altLang="en-US" sz="1600" kern="1200" dirty="0" smtClean="0">
                          <a:solidFill>
                            <a:schemeClr val="tx1"/>
                          </a:solidFill>
                          <a:latin typeface="+mn-lt"/>
                          <a:ea typeface="+mn-ea"/>
                          <a:cs typeface="+mn-cs"/>
                        </a:rPr>
                        <a:t>块（第</a:t>
                      </a:r>
                      <a:r>
                        <a:rPr lang="en-US" altLang="zh-CN" sz="1600" kern="1200" dirty="0" smtClean="0">
                          <a:solidFill>
                            <a:schemeClr val="tx1"/>
                          </a:solidFill>
                          <a:latin typeface="+mn-lt"/>
                          <a:ea typeface="+mn-ea"/>
                          <a:cs typeface="+mn-cs"/>
                        </a:rPr>
                        <a:t>100</a:t>
                      </a:r>
                      <a:r>
                        <a:rPr lang="zh-CN" altLang="en-US" sz="1600" kern="1200" dirty="0" smtClean="0">
                          <a:solidFill>
                            <a:schemeClr val="tx1"/>
                          </a:solidFill>
                          <a:latin typeface="+mn-lt"/>
                          <a:ea typeface="+mn-ea"/>
                          <a:cs typeface="+mn-cs"/>
                        </a:rPr>
                        <a:t>块）</a:t>
                      </a:r>
                      <a:r>
                        <a:rPr lang="en-US" altLang="zh-CN" sz="1600" kern="1200" dirty="0" smtClean="0">
                          <a:solidFill>
                            <a:schemeClr val="tx1"/>
                          </a:solidFill>
                          <a:latin typeface="+mn-lt"/>
                          <a:ea typeface="+mn-ea"/>
                          <a:cs typeface="+mn-cs"/>
                        </a:rPr>
                        <a:t>M100</a:t>
                      </a:r>
                      <a:r>
                        <a:rPr lang="zh-CN" altLang="en-US" sz="1600" kern="1200" dirty="0" smtClean="0">
                          <a:solidFill>
                            <a:schemeClr val="tx1"/>
                          </a:solidFill>
                          <a:latin typeface="+mn-lt"/>
                          <a:ea typeface="+mn-ea"/>
                          <a:cs typeface="+mn-cs"/>
                        </a:rPr>
                        <a:t>，将</a:t>
                      </a:r>
                      <a:r>
                        <a:rPr lang="en-US" altLang="zh-CN" sz="1600" kern="1200" dirty="0" smtClean="0">
                          <a:solidFill>
                            <a:schemeClr val="tx1"/>
                          </a:solidFill>
                          <a:latin typeface="+mn-lt"/>
                          <a:ea typeface="+mn-ea"/>
                          <a:cs typeface="+mn-cs"/>
                        </a:rPr>
                        <a:t>M100</a:t>
                      </a:r>
                      <a:r>
                        <a:rPr lang="zh-CN" altLang="en-US" sz="1600" b="1" u="sng" kern="1200" dirty="0" smtClean="0">
                          <a:solidFill>
                            <a:srgbClr val="7030A0"/>
                          </a:solidFill>
                          <a:latin typeface="+mn-lt"/>
                          <a:ea typeface="+mn-ea"/>
                          <a:cs typeface="+mn-cs"/>
                        </a:rPr>
                        <a:t>读入</a:t>
                      </a:r>
                      <a:r>
                        <a:rPr lang="zh-CN" altLang="en-US" sz="1600" kern="1200" dirty="0" smtClean="0">
                          <a:solidFill>
                            <a:schemeClr val="tx1"/>
                          </a:solidFill>
                          <a:latin typeface="+mn-lt"/>
                          <a:ea typeface="+mn-ea"/>
                          <a:cs typeface="+mn-cs"/>
                        </a:rPr>
                        <a:t>内存；</a:t>
                      </a:r>
                      <a:endParaRPr lang="en-US" altLang="zh-CN" sz="16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tx1"/>
                          </a:solidFill>
                          <a:latin typeface="+mn-lt"/>
                          <a:ea typeface="+mn-ea"/>
                          <a:cs typeface="+mn-cs"/>
                        </a:rPr>
                        <a:t>在</a:t>
                      </a:r>
                      <a:r>
                        <a:rPr lang="en-US" altLang="zh-CN" sz="1600" kern="1200" dirty="0" smtClean="0">
                          <a:solidFill>
                            <a:schemeClr val="tx1"/>
                          </a:solidFill>
                          <a:latin typeface="+mn-lt"/>
                          <a:ea typeface="+mn-ea"/>
                          <a:cs typeface="+mn-cs"/>
                        </a:rPr>
                        <a:t>M100</a:t>
                      </a:r>
                      <a:r>
                        <a:rPr lang="zh-CN" altLang="en-US" sz="1600" kern="1200" dirty="0" smtClean="0">
                          <a:solidFill>
                            <a:schemeClr val="tx1"/>
                          </a:solidFill>
                          <a:latin typeface="+mn-lt"/>
                          <a:ea typeface="+mn-ea"/>
                          <a:cs typeface="+mn-cs"/>
                        </a:rPr>
                        <a:t>的地址指针指向新加入块</a:t>
                      </a:r>
                      <a:r>
                        <a:rPr lang="en-US" altLang="zh-CN" sz="1600" kern="1200" dirty="0" smtClean="0">
                          <a:solidFill>
                            <a:schemeClr val="tx1"/>
                          </a:solidFill>
                          <a:latin typeface="+mn-lt"/>
                          <a:ea typeface="+mn-ea"/>
                          <a:cs typeface="+mn-cs"/>
                        </a:rPr>
                        <a:t>x</a:t>
                      </a:r>
                      <a:r>
                        <a:rPr lang="zh-CN" altLang="en-US" sz="1600" kern="1200" dirty="0" smtClean="0">
                          <a:solidFill>
                            <a:schemeClr val="tx1"/>
                          </a:solidFill>
                          <a:latin typeface="+mn-lt"/>
                          <a:ea typeface="+mn-ea"/>
                          <a:cs typeface="+mn-cs"/>
                        </a:rPr>
                        <a:t>，并将</a:t>
                      </a:r>
                      <a:r>
                        <a:rPr lang="en-US" altLang="zh-CN" sz="1600" kern="1200" dirty="0" smtClean="0">
                          <a:solidFill>
                            <a:schemeClr val="tx1"/>
                          </a:solidFill>
                          <a:latin typeface="+mn-lt"/>
                          <a:ea typeface="+mn-ea"/>
                          <a:cs typeface="+mn-cs"/>
                        </a:rPr>
                        <a:t>N</a:t>
                      </a:r>
                      <a:r>
                        <a:rPr lang="zh-CN" altLang="en-US" sz="1600" b="1" u="sng" kern="1200" dirty="0" smtClean="0">
                          <a:solidFill>
                            <a:srgbClr val="7030A0"/>
                          </a:solidFill>
                          <a:latin typeface="+mn-lt"/>
                          <a:ea typeface="+mn-ea"/>
                          <a:cs typeface="+mn-cs"/>
                        </a:rPr>
                        <a:t>写回</a:t>
                      </a:r>
                      <a:r>
                        <a:rPr lang="zh-CN" altLang="en-US" sz="1600" kern="1200" dirty="0" smtClean="0">
                          <a:solidFill>
                            <a:schemeClr val="tx1"/>
                          </a:solidFill>
                          <a:latin typeface="+mn-lt"/>
                          <a:ea typeface="+mn-ea"/>
                          <a:cs typeface="+mn-cs"/>
                        </a:rPr>
                        <a:t>磁盘；</a:t>
                      </a:r>
                      <a:endParaRPr lang="en-US" altLang="zh-CN" sz="16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tx1"/>
                          </a:solidFill>
                          <a:latin typeface="+mn-lt"/>
                          <a:ea typeface="+mn-ea"/>
                          <a:cs typeface="+mn-cs"/>
                        </a:rPr>
                        <a:t>内存文件目录中尾指针修改为</a:t>
                      </a:r>
                      <a:r>
                        <a:rPr lang="en-US" altLang="zh-CN" sz="1600" kern="1200" dirty="0" smtClean="0">
                          <a:solidFill>
                            <a:schemeClr val="tx1"/>
                          </a:solidFill>
                          <a:latin typeface="+mn-lt"/>
                          <a:ea typeface="+mn-ea"/>
                          <a:cs typeface="+mn-cs"/>
                        </a:rPr>
                        <a:t>x</a:t>
                      </a:r>
                    </a:p>
                  </a:txBody>
                  <a:tcPr/>
                </a:tc>
                <a:tc>
                  <a:txBody>
                    <a:bodyPr/>
                    <a:lstStyle/>
                    <a:p>
                      <a:pPr algn="l"/>
                      <a:r>
                        <a:rPr lang="en-US" altLang="zh-CN" sz="1600" dirty="0" smtClean="0"/>
                        <a:t>1(W)</a:t>
                      </a:r>
                      <a:r>
                        <a:rPr lang="zh-CN" altLang="en-US" sz="1600" dirty="0" smtClean="0"/>
                        <a:t>：</a:t>
                      </a:r>
                      <a:endParaRPr lang="en-US" altLang="zh-CN" sz="1600" dirty="0" smtClean="0"/>
                    </a:p>
                    <a:p>
                      <a:pPr algn="l"/>
                      <a:r>
                        <a:rPr lang="zh-CN" altLang="en-US" sz="1600" kern="1200" dirty="0" smtClean="0">
                          <a:solidFill>
                            <a:schemeClr val="tx1"/>
                          </a:solidFill>
                          <a:latin typeface="+mn-lt"/>
                          <a:ea typeface="+mn-ea"/>
                          <a:cs typeface="+mn-cs"/>
                        </a:rPr>
                        <a:t>新加内容</a:t>
                      </a:r>
                      <a:r>
                        <a:rPr lang="zh-CN" altLang="en-US" sz="1600" b="1" u="sng" kern="1200" dirty="0" smtClean="0">
                          <a:solidFill>
                            <a:srgbClr val="7030A0"/>
                          </a:solidFill>
                          <a:latin typeface="+mn-lt"/>
                          <a:ea typeface="+mn-ea"/>
                          <a:cs typeface="+mn-cs"/>
                        </a:rPr>
                        <a:t>写入</a:t>
                      </a:r>
                      <a:r>
                        <a:rPr lang="zh-CN" altLang="en-US" sz="1600" kern="1200" dirty="0" smtClean="0">
                          <a:solidFill>
                            <a:schemeClr val="tx1"/>
                          </a:solidFill>
                          <a:latin typeface="+mn-lt"/>
                          <a:ea typeface="+mn-ea"/>
                          <a:cs typeface="+mn-cs"/>
                        </a:rPr>
                        <a:t>新磁盘空闲块</a:t>
                      </a:r>
                      <a:r>
                        <a:rPr lang="en-US" altLang="zh-CN" sz="1600" kern="1200" dirty="0" smtClean="0">
                          <a:solidFill>
                            <a:schemeClr val="tx1"/>
                          </a:solidFill>
                          <a:latin typeface="+mn-lt"/>
                          <a:ea typeface="+mn-ea"/>
                          <a:cs typeface="+mn-cs"/>
                        </a:rPr>
                        <a:t>x</a:t>
                      </a:r>
                      <a:r>
                        <a:rPr lang="zh-CN" altLang="en-US" sz="1600" kern="1200" dirty="0" smtClean="0">
                          <a:solidFill>
                            <a:schemeClr val="tx1"/>
                          </a:solidFill>
                          <a:latin typeface="+mn-lt"/>
                          <a:ea typeface="+mn-ea"/>
                          <a:cs typeface="+mn-cs"/>
                        </a:rPr>
                        <a:t>；</a:t>
                      </a:r>
                      <a:endParaRPr lang="en-US" altLang="zh-CN" sz="16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tx1"/>
                          </a:solidFill>
                          <a:latin typeface="+mn-lt"/>
                          <a:ea typeface="+mn-ea"/>
                          <a:cs typeface="+mn-cs"/>
                        </a:rPr>
                        <a:t>在内存中的索引块中增加索引项，记录新插入块</a:t>
                      </a:r>
                      <a:r>
                        <a:rPr lang="en-US" altLang="zh-CN" sz="1600" kern="1200" dirty="0" smtClean="0">
                          <a:solidFill>
                            <a:schemeClr val="tx1"/>
                          </a:solidFill>
                          <a:latin typeface="+mn-lt"/>
                          <a:ea typeface="+mn-ea"/>
                          <a:cs typeface="+mn-cs"/>
                        </a:rPr>
                        <a:t>x</a:t>
                      </a:r>
                      <a:r>
                        <a:rPr lang="zh-CN" altLang="en-US" sz="1600" kern="1200" dirty="0" smtClean="0">
                          <a:solidFill>
                            <a:schemeClr val="tx1"/>
                          </a:solidFill>
                          <a:latin typeface="+mn-lt"/>
                          <a:ea typeface="+mn-ea"/>
                          <a:cs typeface="+mn-cs"/>
                        </a:rPr>
                        <a:t>的地址</a:t>
                      </a:r>
                      <a:endParaRPr lang="en-US" altLang="zh-CN" sz="1600" kern="1200" dirty="0" smtClean="0">
                        <a:solidFill>
                          <a:schemeClr val="tx1"/>
                        </a:solidFill>
                        <a:latin typeface="+mn-lt"/>
                        <a:ea typeface="+mn-ea"/>
                        <a:cs typeface="+mn-cs"/>
                      </a:endParaRPr>
                    </a:p>
                  </a:txBody>
                  <a:tcPr/>
                </a:tc>
              </a:tr>
            </a:tbl>
          </a:graphicData>
        </a:graphic>
      </p:graphicFrame>
      <p:sp>
        <p:nvSpPr>
          <p:cNvPr id="8" name="TextBox 7"/>
          <p:cNvSpPr txBox="1"/>
          <p:nvPr/>
        </p:nvSpPr>
        <p:spPr>
          <a:xfrm>
            <a:off x="2607181" y="6534834"/>
            <a:ext cx="6120680" cy="276999"/>
          </a:xfrm>
          <a:prstGeom prst="rect">
            <a:avLst/>
          </a:prstGeom>
          <a:solidFill>
            <a:srgbClr val="FFFF00"/>
          </a:solidFill>
        </p:spPr>
        <p:txBody>
          <a:bodyPr wrap="square" rtlCol="0">
            <a:spAutoFit/>
          </a:bodyPr>
          <a:lstStyle/>
          <a:p>
            <a:r>
              <a:rPr lang="zh-CN" altLang="en-US" sz="1200" dirty="0" smtClean="0">
                <a:solidFill>
                  <a:srgbClr val="FF0000"/>
                </a:solidFill>
              </a:rPr>
              <a:t>说明：实际系统中目录项发生变化后，目录应写回磁盘！本题忽略</a:t>
            </a:r>
            <a:endParaRPr lang="zh-CN" altLang="en-US" sz="1200" dirty="0">
              <a:solidFill>
                <a:srgbClr val="FF0000"/>
              </a:solidFill>
            </a:endParaRPr>
          </a:p>
        </p:txBody>
      </p:sp>
    </p:spTree>
    <p:extLst>
      <p:ext uri="{BB962C8B-B14F-4D97-AF65-F5344CB8AC3E}">
        <p14:creationId xmlns:p14="http://schemas.microsoft.com/office/powerpoint/2010/main" val="30208211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2020-11-27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9</a:t>
            </a:fld>
            <a:endParaRPr kumimoji="1" lang="zh-CN" altLang="en-US" dirty="0"/>
          </a:p>
        </p:txBody>
      </p:sp>
      <p:graphicFrame>
        <p:nvGraphicFramePr>
          <p:cNvPr id="7" name="表格 6"/>
          <p:cNvGraphicFramePr>
            <a:graphicFrameLocks noGrp="1"/>
          </p:cNvGraphicFramePr>
          <p:nvPr>
            <p:extLst>
              <p:ext uri="{D42A27DB-BD31-4B8C-83A1-F6EECF244321}">
                <p14:modId xmlns:p14="http://schemas.microsoft.com/office/powerpoint/2010/main" val="691488448"/>
              </p:ext>
            </p:extLst>
          </p:nvPr>
        </p:nvGraphicFramePr>
        <p:xfrm>
          <a:off x="107504" y="260648"/>
          <a:ext cx="8928992" cy="5582920"/>
        </p:xfrm>
        <a:graphic>
          <a:graphicData uri="http://schemas.openxmlformats.org/drawingml/2006/table">
            <a:tbl>
              <a:tblPr firstRow="1" bandRow="1">
                <a:tableStyleId>{5940675A-B579-460E-94D1-54222C63F5DA}</a:tableStyleId>
              </a:tblPr>
              <a:tblGrid>
                <a:gridCol w="936104"/>
                <a:gridCol w="2880320"/>
                <a:gridCol w="2952328"/>
                <a:gridCol w="2160240"/>
              </a:tblGrid>
              <a:tr h="370840">
                <a:tc>
                  <a:txBody>
                    <a:bodyPr/>
                    <a:lstStyle/>
                    <a:p>
                      <a:pPr algn="ctr"/>
                      <a:r>
                        <a:rPr lang="zh-CN" altLang="en-US" sz="1800" dirty="0" smtClean="0"/>
                        <a:t>操作</a:t>
                      </a:r>
                      <a:endParaRPr lang="zh-CN" altLang="en-US" sz="1800" dirty="0"/>
                    </a:p>
                  </a:txBody>
                  <a:tcPr/>
                </a:tc>
                <a:tc>
                  <a:txBody>
                    <a:bodyPr/>
                    <a:lstStyle/>
                    <a:p>
                      <a:r>
                        <a:rPr lang="zh-CN" altLang="en-US" sz="1800" dirty="0" smtClean="0"/>
                        <a:t>连续文件</a:t>
                      </a:r>
                      <a:endParaRPr lang="zh-CN" altLang="en-US" sz="1800" dirty="0"/>
                    </a:p>
                  </a:txBody>
                  <a:tcPr/>
                </a:tc>
                <a:tc>
                  <a:txBody>
                    <a:bodyPr/>
                    <a:lstStyle/>
                    <a:p>
                      <a:r>
                        <a:rPr lang="zh-CN" altLang="en-US" sz="1800" dirty="0" smtClean="0"/>
                        <a:t>链接文件</a:t>
                      </a:r>
                      <a:endParaRPr lang="zh-CN" altLang="en-US" sz="1800" dirty="0"/>
                    </a:p>
                  </a:txBody>
                  <a:tcPr/>
                </a:tc>
                <a:tc>
                  <a:txBody>
                    <a:bodyPr/>
                    <a:lstStyle/>
                    <a:p>
                      <a:r>
                        <a:rPr lang="zh-CN" altLang="en-US" sz="1800" dirty="0" smtClean="0"/>
                        <a:t>索引文件</a:t>
                      </a:r>
                      <a:endParaRPr lang="zh-CN" altLang="en-US" sz="18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文件开头删去</a:t>
                      </a:r>
                      <a:r>
                        <a:rPr lang="en-US" altLang="zh-CN" sz="1800" dirty="0" smtClean="0"/>
                        <a:t>1</a:t>
                      </a:r>
                      <a:r>
                        <a:rPr lang="zh-CN" altLang="en-US" sz="1800" dirty="0" smtClean="0"/>
                        <a:t>块</a:t>
                      </a:r>
                      <a:endParaRPr lang="en-US" altLang="zh-CN" sz="1800" dirty="0" smtClean="0"/>
                    </a:p>
                  </a:txBody>
                  <a:tcPr/>
                </a:tc>
                <a:tc>
                  <a:txBody>
                    <a:bodyPr/>
                    <a:lstStyle/>
                    <a:p>
                      <a:pPr algn="l"/>
                      <a:r>
                        <a:rPr lang="en-US" altLang="zh-CN" sz="1800" dirty="0" smtClean="0">
                          <a:solidFill>
                            <a:srgbClr val="FF0000"/>
                          </a:solidFill>
                        </a:rPr>
                        <a:t>0</a:t>
                      </a:r>
                      <a:r>
                        <a:rPr lang="zh-CN" altLang="en-US" sz="1800" dirty="0" smtClean="0">
                          <a:solidFill>
                            <a:srgbClr val="FF0000"/>
                          </a:solidFill>
                        </a:rPr>
                        <a:t>：</a:t>
                      </a:r>
                      <a:endParaRPr lang="en-US" altLang="zh-CN" sz="1800" dirty="0" smtClean="0">
                        <a:solidFill>
                          <a:srgbClr val="FF0000"/>
                        </a:solidFill>
                      </a:endParaRPr>
                    </a:p>
                    <a:p>
                      <a:pPr algn="l"/>
                      <a:r>
                        <a:rPr lang="zh-CN" altLang="en-US" sz="1800" kern="1200" dirty="0" smtClean="0">
                          <a:solidFill>
                            <a:schemeClr val="tx1"/>
                          </a:solidFill>
                          <a:latin typeface="+mn-lt"/>
                          <a:ea typeface="+mn-ea"/>
                          <a:cs typeface="+mn-cs"/>
                        </a:rPr>
                        <a:t>计算第</a:t>
                      </a:r>
                      <a:r>
                        <a:rPr lang="en-US" altLang="zh-CN" sz="1800" kern="1200" dirty="0" smtClean="0">
                          <a:solidFill>
                            <a:schemeClr val="tx1"/>
                          </a:solidFill>
                          <a:latin typeface="+mn-lt"/>
                          <a:ea typeface="+mn-ea"/>
                          <a:cs typeface="+mn-cs"/>
                        </a:rPr>
                        <a:t>2</a:t>
                      </a:r>
                      <a:r>
                        <a:rPr lang="zh-CN" altLang="en-US" sz="1800" kern="1200" dirty="0" smtClean="0">
                          <a:solidFill>
                            <a:schemeClr val="tx1"/>
                          </a:solidFill>
                          <a:latin typeface="+mn-lt"/>
                          <a:ea typeface="+mn-ea"/>
                          <a:cs typeface="+mn-cs"/>
                        </a:rPr>
                        <a:t>块的地址，在内存中的文件目录项中，将文件头指针指向文件中的第</a:t>
                      </a:r>
                      <a:r>
                        <a:rPr lang="en-US" altLang="zh-CN" sz="1800" kern="1200" dirty="0" smtClean="0">
                          <a:solidFill>
                            <a:schemeClr val="tx1"/>
                          </a:solidFill>
                          <a:latin typeface="+mn-lt"/>
                          <a:ea typeface="+mn-ea"/>
                          <a:cs typeface="+mn-cs"/>
                        </a:rPr>
                        <a:t>2</a:t>
                      </a:r>
                      <a:r>
                        <a:rPr lang="zh-CN" altLang="en-US" sz="1800" kern="1200" dirty="0" smtClean="0">
                          <a:solidFill>
                            <a:schemeClr val="tx1"/>
                          </a:solidFill>
                          <a:latin typeface="+mn-lt"/>
                          <a:ea typeface="+mn-ea"/>
                          <a:cs typeface="+mn-cs"/>
                        </a:rPr>
                        <a:t>块，并修改文件长度</a:t>
                      </a:r>
                      <a:endParaRPr lang="zh-CN" altLang="en-US" sz="1800" kern="1200" dirty="0">
                        <a:solidFill>
                          <a:schemeClr val="tx1"/>
                        </a:solidFill>
                        <a:latin typeface="+mn-lt"/>
                        <a:ea typeface="+mn-ea"/>
                        <a:cs typeface="+mn-cs"/>
                      </a:endParaRPr>
                    </a:p>
                  </a:txBody>
                  <a:tcPr/>
                </a:tc>
                <a:tc>
                  <a:txBody>
                    <a:bodyPr/>
                    <a:lstStyle/>
                    <a:p>
                      <a:pPr algn="l"/>
                      <a:r>
                        <a:rPr lang="en-US" altLang="zh-CN" sz="1800" dirty="0" smtClean="0"/>
                        <a:t>1(R)</a:t>
                      </a:r>
                      <a:r>
                        <a:rPr lang="zh-CN" altLang="en-US" sz="1800" dirty="0" smtClean="0"/>
                        <a:t>：</a:t>
                      </a:r>
                      <a:endParaRPr lang="en-US" altLang="zh-CN" sz="1800" dirty="0" smtClean="0"/>
                    </a:p>
                    <a:p>
                      <a:pPr algn="l"/>
                      <a:r>
                        <a:rPr lang="zh-CN" altLang="en-US" sz="1800" kern="1200" dirty="0" smtClean="0">
                          <a:solidFill>
                            <a:schemeClr val="tx1"/>
                          </a:solidFill>
                          <a:latin typeface="+mn-lt"/>
                          <a:ea typeface="+mn-ea"/>
                          <a:cs typeface="+mn-cs"/>
                        </a:rPr>
                        <a:t>将文件第</a:t>
                      </a:r>
                      <a:r>
                        <a:rPr lang="en-US" altLang="zh-CN" sz="1800" kern="1200" dirty="0" smtClean="0">
                          <a:solidFill>
                            <a:schemeClr val="tx1"/>
                          </a:solidFill>
                          <a:latin typeface="+mn-lt"/>
                          <a:ea typeface="+mn-ea"/>
                          <a:cs typeface="+mn-cs"/>
                        </a:rPr>
                        <a:t>1</a:t>
                      </a:r>
                      <a:r>
                        <a:rPr lang="zh-CN" altLang="en-US" sz="1800" kern="1200" dirty="0" smtClean="0">
                          <a:solidFill>
                            <a:schemeClr val="tx1"/>
                          </a:solidFill>
                          <a:latin typeface="+mn-lt"/>
                          <a:ea typeface="+mn-ea"/>
                          <a:cs typeface="+mn-cs"/>
                        </a:rPr>
                        <a:t>块</a:t>
                      </a:r>
                      <a:r>
                        <a:rPr lang="en-US" altLang="zh-CN" sz="1800" kern="1200" dirty="0" smtClean="0">
                          <a:solidFill>
                            <a:schemeClr val="tx1"/>
                          </a:solidFill>
                          <a:latin typeface="+mn-lt"/>
                          <a:ea typeface="+mn-ea"/>
                          <a:cs typeface="+mn-cs"/>
                        </a:rPr>
                        <a:t>M1</a:t>
                      </a:r>
                      <a:r>
                        <a:rPr lang="zh-CN" altLang="en-US" sz="1800" u="sng" kern="1200" dirty="0" smtClean="0">
                          <a:solidFill>
                            <a:srgbClr val="FF0000"/>
                          </a:solidFill>
                          <a:latin typeface="+mn-lt"/>
                          <a:ea typeface="+mn-ea"/>
                          <a:cs typeface="+mn-cs"/>
                        </a:rPr>
                        <a:t>读入</a:t>
                      </a:r>
                      <a:r>
                        <a:rPr lang="zh-CN" altLang="en-US" sz="1800" kern="1200" dirty="0" smtClean="0">
                          <a:solidFill>
                            <a:schemeClr val="tx1"/>
                          </a:solidFill>
                          <a:latin typeface="+mn-lt"/>
                          <a:ea typeface="+mn-ea"/>
                          <a:cs typeface="+mn-cs"/>
                        </a:rPr>
                        <a:t>内存，从中找出文件第</a:t>
                      </a:r>
                      <a:r>
                        <a:rPr lang="en-US" altLang="zh-CN" sz="1800" kern="1200" dirty="0" smtClean="0">
                          <a:solidFill>
                            <a:schemeClr val="tx1"/>
                          </a:solidFill>
                          <a:latin typeface="+mn-lt"/>
                          <a:ea typeface="+mn-ea"/>
                          <a:cs typeface="+mn-cs"/>
                        </a:rPr>
                        <a:t>2</a:t>
                      </a:r>
                      <a:r>
                        <a:rPr lang="zh-CN" altLang="en-US" sz="1800" kern="1200" dirty="0" smtClean="0">
                          <a:solidFill>
                            <a:schemeClr val="tx1"/>
                          </a:solidFill>
                          <a:latin typeface="+mn-lt"/>
                          <a:ea typeface="+mn-ea"/>
                          <a:cs typeface="+mn-cs"/>
                        </a:rPr>
                        <a:t>块</a:t>
                      </a:r>
                      <a:r>
                        <a:rPr lang="en-US" altLang="zh-CN" sz="1800" kern="1200" dirty="0" smtClean="0">
                          <a:solidFill>
                            <a:schemeClr val="tx1"/>
                          </a:solidFill>
                          <a:latin typeface="+mn-lt"/>
                          <a:ea typeface="+mn-ea"/>
                          <a:cs typeface="+mn-cs"/>
                        </a:rPr>
                        <a:t>M2</a:t>
                      </a:r>
                      <a:r>
                        <a:rPr lang="zh-CN" altLang="en-US" sz="1800" kern="1200" dirty="0" smtClean="0">
                          <a:solidFill>
                            <a:schemeClr val="tx1"/>
                          </a:solidFill>
                          <a:latin typeface="+mn-lt"/>
                          <a:ea typeface="+mn-ea"/>
                          <a:cs typeface="+mn-cs"/>
                        </a:rPr>
                        <a:t>的地址；</a:t>
                      </a:r>
                      <a:endParaRPr lang="en-US" altLang="zh-CN" sz="1800" kern="1200" dirty="0" smtClean="0">
                        <a:solidFill>
                          <a:schemeClr val="tx1"/>
                        </a:solidFill>
                        <a:latin typeface="+mn-lt"/>
                        <a:ea typeface="+mn-ea"/>
                        <a:cs typeface="+mn-cs"/>
                      </a:endParaRPr>
                    </a:p>
                    <a:p>
                      <a:pPr algn="l"/>
                      <a:r>
                        <a:rPr lang="zh-CN" altLang="en-US" sz="1800" kern="1200" dirty="0" smtClean="0">
                          <a:solidFill>
                            <a:schemeClr val="tx1"/>
                          </a:solidFill>
                          <a:latin typeface="+mn-lt"/>
                          <a:ea typeface="+mn-ea"/>
                          <a:cs typeface="+mn-cs"/>
                        </a:rPr>
                        <a:t>在内存中的文件目录项中将文件头指针指向</a:t>
                      </a:r>
                      <a:r>
                        <a:rPr lang="en-US" altLang="zh-CN" sz="1800" kern="1200" dirty="0" smtClean="0">
                          <a:solidFill>
                            <a:schemeClr val="tx1"/>
                          </a:solidFill>
                          <a:latin typeface="+mn-lt"/>
                          <a:ea typeface="+mn-ea"/>
                          <a:cs typeface="+mn-cs"/>
                        </a:rPr>
                        <a:t>M2</a:t>
                      </a:r>
                      <a:endParaRPr lang="zh-CN" altLang="en-US" sz="1800" kern="1200" dirty="0">
                        <a:solidFill>
                          <a:schemeClr val="tx1"/>
                        </a:solidFill>
                        <a:latin typeface="+mn-lt"/>
                        <a:ea typeface="+mn-ea"/>
                        <a:cs typeface="+mn-cs"/>
                      </a:endParaRPr>
                    </a:p>
                  </a:txBody>
                  <a:tcPr/>
                </a:tc>
                <a:tc>
                  <a:txBody>
                    <a:bodyPr/>
                    <a:lstStyle/>
                    <a:p>
                      <a:pPr algn="l"/>
                      <a:r>
                        <a:rPr lang="en-US" altLang="zh-CN" sz="1800" strike="sngStrike" dirty="0" smtClean="0">
                          <a:solidFill>
                            <a:srgbClr val="FF0000"/>
                          </a:solidFill>
                        </a:rPr>
                        <a:t>1</a:t>
                      </a:r>
                      <a:r>
                        <a:rPr lang="en-US" altLang="zh-CN" sz="1800" dirty="0" smtClean="0">
                          <a:solidFill>
                            <a:srgbClr val="FF0000"/>
                          </a:solidFill>
                        </a:rPr>
                        <a:t>0</a:t>
                      </a:r>
                      <a:r>
                        <a:rPr lang="zh-CN" altLang="en-US" sz="1800" dirty="0" smtClean="0"/>
                        <a:t>：</a:t>
                      </a:r>
                      <a:endParaRPr lang="en-US" altLang="zh-CN" sz="1800" dirty="0" smtClean="0"/>
                    </a:p>
                    <a:p>
                      <a:pPr algn="l"/>
                      <a:r>
                        <a:rPr lang="zh-CN" altLang="en-US" sz="1800" kern="1200" dirty="0" smtClean="0">
                          <a:solidFill>
                            <a:schemeClr val="tx1"/>
                          </a:solidFill>
                          <a:latin typeface="+mn-lt"/>
                          <a:ea typeface="+mn-ea"/>
                          <a:cs typeface="+mn-cs"/>
                        </a:rPr>
                        <a:t>在内存中的索引表中抹去文件第</a:t>
                      </a:r>
                      <a:r>
                        <a:rPr lang="en-US" altLang="zh-CN" sz="1800" kern="1200" dirty="0" smtClean="0">
                          <a:solidFill>
                            <a:schemeClr val="tx1"/>
                          </a:solidFill>
                          <a:latin typeface="+mn-lt"/>
                          <a:ea typeface="+mn-ea"/>
                          <a:cs typeface="+mn-cs"/>
                        </a:rPr>
                        <a:t>1</a:t>
                      </a:r>
                      <a:r>
                        <a:rPr lang="zh-CN" altLang="en-US" sz="1800" kern="1200" dirty="0" smtClean="0">
                          <a:solidFill>
                            <a:schemeClr val="tx1"/>
                          </a:solidFill>
                          <a:latin typeface="+mn-lt"/>
                          <a:ea typeface="+mn-ea"/>
                          <a:cs typeface="+mn-cs"/>
                        </a:rPr>
                        <a:t>块</a:t>
                      </a:r>
                      <a:r>
                        <a:rPr lang="en-US" altLang="zh-CN" sz="1800" kern="1200" dirty="0" smtClean="0">
                          <a:solidFill>
                            <a:schemeClr val="tx1"/>
                          </a:solidFill>
                          <a:latin typeface="+mn-lt"/>
                          <a:ea typeface="+mn-ea"/>
                          <a:cs typeface="+mn-cs"/>
                        </a:rPr>
                        <a:t>M1</a:t>
                      </a:r>
                      <a:r>
                        <a:rPr lang="zh-CN" altLang="en-US" sz="1800" kern="1200" dirty="0" smtClean="0">
                          <a:solidFill>
                            <a:schemeClr val="tx1"/>
                          </a:solidFill>
                          <a:latin typeface="+mn-lt"/>
                          <a:ea typeface="+mn-ea"/>
                          <a:cs typeface="+mn-cs"/>
                        </a:rPr>
                        <a:t>对应的的目录项内容，调整索引表目录项顺序</a:t>
                      </a:r>
                      <a:endParaRPr lang="zh-CN" altLang="en-US" sz="1800" kern="1200" dirty="0">
                        <a:solidFill>
                          <a:schemeClr val="tx1"/>
                        </a:solidFill>
                        <a:latin typeface="+mn-lt"/>
                        <a:ea typeface="+mn-ea"/>
                        <a:cs typeface="+mn-cs"/>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文件中部删去第</a:t>
                      </a:r>
                      <a:r>
                        <a:rPr lang="en-US" altLang="zh-CN" sz="1800" dirty="0" smtClean="0"/>
                        <a:t>51</a:t>
                      </a:r>
                      <a:r>
                        <a:rPr lang="zh-CN" altLang="en-US" sz="1800" dirty="0" smtClean="0"/>
                        <a:t>块</a:t>
                      </a:r>
                      <a:endParaRPr lang="en-US" altLang="zh-CN" sz="18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98(R/W)</a:t>
                      </a:r>
                      <a:r>
                        <a:rPr lang="zh-CN" altLang="en-US" sz="1800" dirty="0" smtClean="0"/>
                        <a:t>：</a:t>
                      </a:r>
                      <a:endParaRPr lang="en-US" altLang="zh-CN" sz="1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tx1"/>
                          </a:solidFill>
                          <a:latin typeface="+mn-lt"/>
                          <a:ea typeface="+mn-ea"/>
                          <a:cs typeface="+mn-cs"/>
                        </a:rPr>
                        <a:t>将第</a:t>
                      </a:r>
                      <a:r>
                        <a:rPr lang="en-US" altLang="zh-CN" sz="1800" kern="1200" dirty="0" smtClean="0">
                          <a:solidFill>
                            <a:schemeClr val="tx1"/>
                          </a:solidFill>
                          <a:latin typeface="+mn-lt"/>
                          <a:ea typeface="+mn-ea"/>
                          <a:cs typeface="+mn-cs"/>
                        </a:rPr>
                        <a:t>52-100</a:t>
                      </a:r>
                      <a:r>
                        <a:rPr lang="zh-CN" altLang="en-US" sz="1800" kern="1200" dirty="0" smtClean="0">
                          <a:solidFill>
                            <a:schemeClr val="tx1"/>
                          </a:solidFill>
                          <a:latin typeface="+mn-lt"/>
                          <a:ea typeface="+mn-ea"/>
                          <a:cs typeface="+mn-cs"/>
                        </a:rPr>
                        <a:t>块</a:t>
                      </a:r>
                      <a:r>
                        <a:rPr lang="zh-CN" altLang="en-US" sz="1800" b="1" u="sng" kern="1200" dirty="0" smtClean="0">
                          <a:solidFill>
                            <a:srgbClr val="7030A0"/>
                          </a:solidFill>
                          <a:latin typeface="+mn-lt"/>
                          <a:ea typeface="+mn-ea"/>
                          <a:cs typeface="+mn-cs"/>
                        </a:rPr>
                        <a:t>读入</a:t>
                      </a:r>
                      <a:r>
                        <a:rPr lang="zh-CN" altLang="en-US" sz="1800" kern="1200" dirty="0" smtClean="0">
                          <a:solidFill>
                            <a:schemeClr val="tx1"/>
                          </a:solidFill>
                          <a:latin typeface="+mn-lt"/>
                          <a:ea typeface="+mn-ea"/>
                          <a:cs typeface="+mn-cs"/>
                        </a:rPr>
                        <a:t>内存；将读入内存的各块依次</a:t>
                      </a:r>
                      <a:r>
                        <a:rPr lang="zh-CN" altLang="en-US" sz="1800" b="1" u="sng" kern="1200" dirty="0" smtClean="0">
                          <a:solidFill>
                            <a:srgbClr val="7030A0"/>
                          </a:solidFill>
                          <a:latin typeface="+mn-lt"/>
                          <a:ea typeface="+mn-ea"/>
                          <a:cs typeface="+mn-cs"/>
                        </a:rPr>
                        <a:t>写回</a:t>
                      </a:r>
                      <a:r>
                        <a:rPr lang="zh-CN" altLang="en-US" sz="1800" kern="1200" dirty="0" smtClean="0">
                          <a:solidFill>
                            <a:schemeClr val="tx1"/>
                          </a:solidFill>
                          <a:latin typeface="+mn-lt"/>
                          <a:ea typeface="+mn-ea"/>
                          <a:cs typeface="+mn-cs"/>
                        </a:rPr>
                        <a:t>原文件中第</a:t>
                      </a:r>
                      <a:r>
                        <a:rPr lang="en-US" altLang="zh-CN" sz="1800" kern="1200" dirty="0" smtClean="0">
                          <a:solidFill>
                            <a:schemeClr val="tx1"/>
                          </a:solidFill>
                          <a:latin typeface="+mn-lt"/>
                          <a:ea typeface="+mn-ea"/>
                          <a:cs typeface="+mn-cs"/>
                        </a:rPr>
                        <a:t>51-99</a:t>
                      </a:r>
                      <a:r>
                        <a:rPr lang="zh-CN" altLang="en-US" sz="1800" kern="1200" dirty="0" smtClean="0">
                          <a:solidFill>
                            <a:schemeClr val="tx1"/>
                          </a:solidFill>
                          <a:latin typeface="+mn-lt"/>
                          <a:ea typeface="+mn-ea"/>
                          <a:cs typeface="+mn-cs"/>
                        </a:rPr>
                        <a:t>块所在位置；</a:t>
                      </a:r>
                      <a:endParaRPr lang="en-US" altLang="zh-CN" sz="18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tx1"/>
                          </a:solidFill>
                          <a:latin typeface="+mn-lt"/>
                          <a:ea typeface="+mn-ea"/>
                          <a:cs typeface="+mn-cs"/>
                        </a:rPr>
                        <a:t>在内存中的文件目录项中修改文件长度</a:t>
                      </a:r>
                    </a:p>
                  </a:txBody>
                  <a:tcPr/>
                </a:tc>
                <a:tc>
                  <a:txBody>
                    <a:bodyPr/>
                    <a:lstStyle/>
                    <a:p>
                      <a:pPr algn="l"/>
                      <a:r>
                        <a:rPr lang="en-US" altLang="zh-CN" sz="1800" dirty="0" smtClean="0"/>
                        <a:t>52(R/W)</a:t>
                      </a:r>
                      <a:r>
                        <a:rPr lang="zh-CN" altLang="en-US" sz="1800" dirty="0" smtClean="0"/>
                        <a:t>：</a:t>
                      </a:r>
                      <a:endParaRPr lang="en-US" altLang="zh-CN" sz="1800" dirty="0" smtClean="0"/>
                    </a:p>
                    <a:p>
                      <a:pPr algn="l"/>
                      <a:r>
                        <a:rPr lang="zh-CN" altLang="en-US" sz="1800" kern="1200" dirty="0" smtClean="0">
                          <a:solidFill>
                            <a:schemeClr val="tx1"/>
                          </a:solidFill>
                          <a:latin typeface="+mn-lt"/>
                          <a:ea typeface="+mn-ea"/>
                          <a:cs typeface="+mn-cs"/>
                        </a:rPr>
                        <a:t>从文件头开始，依次</a:t>
                      </a:r>
                      <a:r>
                        <a:rPr lang="zh-CN" altLang="en-US" sz="1800" b="1" u="sng" kern="1200" dirty="0" smtClean="0">
                          <a:solidFill>
                            <a:srgbClr val="7030A0"/>
                          </a:solidFill>
                          <a:latin typeface="+mn-lt"/>
                          <a:ea typeface="+mn-ea"/>
                          <a:cs typeface="+mn-cs"/>
                        </a:rPr>
                        <a:t>读入</a:t>
                      </a:r>
                      <a:r>
                        <a:rPr lang="zh-CN" altLang="en-US" sz="1800" kern="1200" dirty="0" smtClean="0">
                          <a:solidFill>
                            <a:schemeClr val="tx1"/>
                          </a:solidFill>
                          <a:latin typeface="+mn-lt"/>
                          <a:ea typeface="+mn-ea"/>
                          <a:cs typeface="+mn-cs"/>
                        </a:rPr>
                        <a:t>文件第</a:t>
                      </a:r>
                      <a:r>
                        <a:rPr lang="en-US" altLang="zh-CN" sz="1800" kern="1200" dirty="0" smtClean="0">
                          <a:solidFill>
                            <a:schemeClr val="tx1"/>
                          </a:solidFill>
                          <a:latin typeface="+mn-lt"/>
                          <a:ea typeface="+mn-ea"/>
                          <a:cs typeface="+mn-cs"/>
                        </a:rPr>
                        <a:t>1-51</a:t>
                      </a:r>
                      <a:r>
                        <a:rPr lang="zh-CN" altLang="en-US" sz="1800" kern="1200" dirty="0" smtClean="0">
                          <a:solidFill>
                            <a:schemeClr val="tx1"/>
                          </a:solidFill>
                          <a:latin typeface="+mn-lt"/>
                          <a:ea typeface="+mn-ea"/>
                          <a:cs typeface="+mn-cs"/>
                        </a:rPr>
                        <a:t>块，从第</a:t>
                      </a:r>
                      <a:r>
                        <a:rPr lang="en-US" altLang="zh-CN" sz="1800" kern="1200" dirty="0" smtClean="0">
                          <a:solidFill>
                            <a:schemeClr val="tx1"/>
                          </a:solidFill>
                          <a:latin typeface="+mn-lt"/>
                          <a:ea typeface="+mn-ea"/>
                          <a:cs typeface="+mn-cs"/>
                        </a:rPr>
                        <a:t>51</a:t>
                      </a:r>
                      <a:r>
                        <a:rPr lang="zh-CN" altLang="en-US" sz="1800" kern="1200" dirty="0" smtClean="0">
                          <a:solidFill>
                            <a:schemeClr val="tx1"/>
                          </a:solidFill>
                          <a:latin typeface="+mn-lt"/>
                          <a:ea typeface="+mn-ea"/>
                          <a:cs typeface="+mn-cs"/>
                        </a:rPr>
                        <a:t>块中找到第</a:t>
                      </a:r>
                      <a:r>
                        <a:rPr lang="en-US" altLang="zh-CN" sz="1800" kern="1200" dirty="0" smtClean="0">
                          <a:solidFill>
                            <a:schemeClr val="tx1"/>
                          </a:solidFill>
                          <a:latin typeface="+mn-lt"/>
                          <a:ea typeface="+mn-ea"/>
                          <a:cs typeface="+mn-cs"/>
                        </a:rPr>
                        <a:t>52</a:t>
                      </a:r>
                      <a:r>
                        <a:rPr lang="zh-CN" altLang="en-US" sz="1800" kern="1200" dirty="0" smtClean="0">
                          <a:solidFill>
                            <a:schemeClr val="tx1"/>
                          </a:solidFill>
                          <a:latin typeface="+mn-lt"/>
                          <a:ea typeface="+mn-ea"/>
                          <a:cs typeface="+mn-cs"/>
                        </a:rPr>
                        <a:t>块的地址指针</a:t>
                      </a:r>
                      <a:r>
                        <a:rPr lang="en-US" altLang="zh-CN" sz="1800" kern="1200" dirty="0" smtClean="0">
                          <a:solidFill>
                            <a:schemeClr val="tx1"/>
                          </a:solidFill>
                          <a:latin typeface="+mn-lt"/>
                          <a:ea typeface="+mn-ea"/>
                          <a:cs typeface="+mn-cs"/>
                        </a:rPr>
                        <a:t>q</a:t>
                      </a:r>
                      <a:r>
                        <a:rPr lang="zh-CN" altLang="en-US" sz="1800" kern="1200" dirty="0" smtClean="0">
                          <a:solidFill>
                            <a:schemeClr val="tx1"/>
                          </a:solidFill>
                          <a:latin typeface="+mn-lt"/>
                          <a:ea typeface="+mn-ea"/>
                          <a:cs typeface="+mn-cs"/>
                        </a:rPr>
                        <a:t>；</a:t>
                      </a:r>
                      <a:endParaRPr lang="en-US" altLang="zh-CN" sz="1800" kern="1200" dirty="0" smtClean="0">
                        <a:solidFill>
                          <a:schemeClr val="tx1"/>
                        </a:solidFill>
                        <a:latin typeface="+mn-lt"/>
                        <a:ea typeface="+mn-ea"/>
                        <a:cs typeface="+mn-cs"/>
                      </a:endParaRPr>
                    </a:p>
                    <a:p>
                      <a:pPr algn="l"/>
                      <a:r>
                        <a:rPr lang="zh-CN" altLang="en-US" sz="1800" kern="1200" smtClean="0">
                          <a:solidFill>
                            <a:schemeClr val="tx1"/>
                          </a:solidFill>
                          <a:latin typeface="+mn-lt"/>
                          <a:ea typeface="+mn-ea"/>
                          <a:cs typeface="+mn-cs"/>
                        </a:rPr>
                        <a:t>在内存中将</a:t>
                      </a:r>
                      <a:r>
                        <a:rPr lang="zh-CN" altLang="en-US" sz="1800" kern="1200" dirty="0" smtClean="0">
                          <a:solidFill>
                            <a:schemeClr val="tx1"/>
                          </a:solidFill>
                          <a:latin typeface="+mn-lt"/>
                          <a:ea typeface="+mn-ea"/>
                          <a:cs typeface="+mn-cs"/>
                        </a:rPr>
                        <a:t>第</a:t>
                      </a:r>
                      <a:r>
                        <a:rPr lang="en-US" altLang="zh-CN" sz="1800" kern="1200" dirty="0" smtClean="0">
                          <a:solidFill>
                            <a:schemeClr val="tx1"/>
                          </a:solidFill>
                          <a:latin typeface="+mn-lt"/>
                          <a:ea typeface="+mn-ea"/>
                          <a:cs typeface="+mn-cs"/>
                        </a:rPr>
                        <a:t>50</a:t>
                      </a:r>
                      <a:r>
                        <a:rPr lang="zh-CN" altLang="en-US" sz="1800" kern="1200" dirty="0" smtClean="0">
                          <a:solidFill>
                            <a:schemeClr val="tx1"/>
                          </a:solidFill>
                          <a:latin typeface="+mn-lt"/>
                          <a:ea typeface="+mn-ea"/>
                          <a:cs typeface="+mn-cs"/>
                        </a:rPr>
                        <a:t>块的地址指针修改为</a:t>
                      </a:r>
                      <a:r>
                        <a:rPr lang="en-US" altLang="zh-CN" sz="1800" kern="1200" dirty="0" smtClean="0">
                          <a:solidFill>
                            <a:schemeClr val="tx1"/>
                          </a:solidFill>
                          <a:latin typeface="+mn-lt"/>
                          <a:ea typeface="+mn-ea"/>
                          <a:cs typeface="+mn-cs"/>
                        </a:rPr>
                        <a:t>q</a:t>
                      </a:r>
                      <a:r>
                        <a:rPr lang="zh-CN" altLang="en-US" sz="1800" kern="1200" dirty="0" smtClean="0">
                          <a:solidFill>
                            <a:schemeClr val="tx1"/>
                          </a:solidFill>
                          <a:latin typeface="+mn-lt"/>
                          <a:ea typeface="+mn-ea"/>
                          <a:cs typeface="+mn-cs"/>
                        </a:rPr>
                        <a:t>，并将第</a:t>
                      </a:r>
                      <a:r>
                        <a:rPr lang="en-US" altLang="zh-CN" sz="1800" kern="1200" dirty="0" smtClean="0">
                          <a:solidFill>
                            <a:schemeClr val="tx1"/>
                          </a:solidFill>
                          <a:latin typeface="+mn-lt"/>
                          <a:ea typeface="+mn-ea"/>
                          <a:cs typeface="+mn-cs"/>
                        </a:rPr>
                        <a:t>50</a:t>
                      </a:r>
                      <a:r>
                        <a:rPr lang="zh-CN" altLang="en-US" sz="1800" kern="1200" dirty="0" smtClean="0">
                          <a:solidFill>
                            <a:schemeClr val="tx1"/>
                          </a:solidFill>
                          <a:latin typeface="+mn-lt"/>
                          <a:ea typeface="+mn-ea"/>
                          <a:cs typeface="+mn-cs"/>
                        </a:rPr>
                        <a:t>块内容</a:t>
                      </a:r>
                      <a:r>
                        <a:rPr lang="zh-CN" altLang="en-US" sz="1800" b="1" u="sng" kern="1200" dirty="0" smtClean="0">
                          <a:solidFill>
                            <a:srgbClr val="7030A0"/>
                          </a:solidFill>
                          <a:latin typeface="+mn-lt"/>
                          <a:ea typeface="+mn-ea"/>
                          <a:cs typeface="+mn-cs"/>
                        </a:rPr>
                        <a:t>写回</a:t>
                      </a:r>
                      <a:r>
                        <a:rPr lang="zh-CN" altLang="en-US" sz="1800" kern="1200" dirty="0" smtClean="0">
                          <a:solidFill>
                            <a:schemeClr val="tx1"/>
                          </a:solidFill>
                          <a:latin typeface="+mn-lt"/>
                          <a:ea typeface="+mn-ea"/>
                          <a:cs typeface="+mn-cs"/>
                        </a:rPr>
                        <a:t>到磁盘</a:t>
                      </a:r>
                      <a:endParaRPr lang="zh-CN" altLang="en-US" sz="1800" kern="1200" dirty="0">
                        <a:solidFill>
                          <a:schemeClr val="tx1"/>
                        </a:solidFill>
                        <a:latin typeface="+mn-lt"/>
                        <a:ea typeface="+mn-ea"/>
                        <a:cs typeface="+mn-cs"/>
                      </a:endParaRPr>
                    </a:p>
                  </a:txBody>
                  <a:tcPr/>
                </a:tc>
                <a:tc>
                  <a:txBody>
                    <a:bodyPr/>
                    <a:lstStyle/>
                    <a:p>
                      <a:pPr algn="l"/>
                      <a:r>
                        <a:rPr lang="en-US" altLang="zh-CN" sz="1800" strike="sngStrike" dirty="0" smtClean="0">
                          <a:solidFill>
                            <a:srgbClr val="FF0000"/>
                          </a:solidFill>
                        </a:rPr>
                        <a:t>1</a:t>
                      </a:r>
                      <a:r>
                        <a:rPr lang="en-US" altLang="zh-CN" sz="1800" dirty="0" smtClean="0">
                          <a:solidFill>
                            <a:srgbClr val="FF0000"/>
                          </a:solidFill>
                        </a:rPr>
                        <a:t>0</a:t>
                      </a:r>
                      <a:r>
                        <a:rPr lang="zh-CN" altLang="en-US" sz="1800" dirty="0" smtClean="0"/>
                        <a:t>：</a:t>
                      </a:r>
                      <a:endParaRPr lang="en-US" altLang="zh-CN" sz="1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tx1"/>
                          </a:solidFill>
                          <a:latin typeface="+mn-lt"/>
                          <a:ea typeface="+mn-ea"/>
                          <a:cs typeface="+mn-cs"/>
                        </a:rPr>
                        <a:t>在内存中的索引表中抹去文件第</a:t>
                      </a:r>
                      <a:r>
                        <a:rPr lang="en-US" altLang="zh-CN" sz="1800" kern="1200" dirty="0" smtClean="0">
                          <a:solidFill>
                            <a:schemeClr val="tx1"/>
                          </a:solidFill>
                          <a:latin typeface="+mn-lt"/>
                          <a:ea typeface="+mn-ea"/>
                          <a:cs typeface="+mn-cs"/>
                        </a:rPr>
                        <a:t>51</a:t>
                      </a:r>
                      <a:r>
                        <a:rPr lang="zh-CN" altLang="en-US" sz="1800" kern="1200" dirty="0" smtClean="0">
                          <a:solidFill>
                            <a:schemeClr val="tx1"/>
                          </a:solidFill>
                          <a:latin typeface="+mn-lt"/>
                          <a:ea typeface="+mn-ea"/>
                          <a:cs typeface="+mn-cs"/>
                        </a:rPr>
                        <a:t>块</a:t>
                      </a:r>
                      <a:r>
                        <a:rPr lang="en-US" altLang="zh-CN" sz="1800" kern="1200" dirty="0" smtClean="0">
                          <a:solidFill>
                            <a:schemeClr val="tx1"/>
                          </a:solidFill>
                          <a:latin typeface="+mn-lt"/>
                          <a:ea typeface="+mn-ea"/>
                          <a:cs typeface="+mn-cs"/>
                        </a:rPr>
                        <a:t>M51</a:t>
                      </a:r>
                      <a:r>
                        <a:rPr lang="zh-CN" altLang="en-US" sz="1800" kern="1200" dirty="0" smtClean="0">
                          <a:solidFill>
                            <a:schemeClr val="tx1"/>
                          </a:solidFill>
                          <a:latin typeface="+mn-lt"/>
                          <a:ea typeface="+mn-ea"/>
                          <a:cs typeface="+mn-cs"/>
                        </a:rPr>
                        <a:t>对应的的目录项内容，调整索引表目录项顺序</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文件末尾删去</a:t>
                      </a:r>
                      <a:r>
                        <a:rPr lang="en-US" altLang="zh-CN" sz="1800" dirty="0" smtClean="0"/>
                        <a:t>1</a:t>
                      </a:r>
                      <a:r>
                        <a:rPr lang="zh-CN" altLang="en-US" sz="1800" dirty="0" smtClean="0"/>
                        <a:t>块</a:t>
                      </a:r>
                      <a:endParaRPr lang="en-US" altLang="zh-CN" sz="18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rgbClr val="FF0000"/>
                          </a:solidFill>
                        </a:rPr>
                        <a:t>0</a:t>
                      </a:r>
                      <a:r>
                        <a:rPr lang="zh-CN" altLang="en-US" sz="1800" dirty="0" smtClean="0">
                          <a:solidFill>
                            <a:srgbClr val="FF0000"/>
                          </a:solidFill>
                        </a:rPr>
                        <a:t>：</a:t>
                      </a:r>
                      <a:endParaRPr lang="en-US" altLang="zh-CN" sz="1800"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tx1"/>
                          </a:solidFill>
                          <a:latin typeface="+mn-lt"/>
                          <a:ea typeface="+mn-ea"/>
                          <a:cs typeface="+mn-cs"/>
                        </a:rPr>
                        <a:t>在内存中的文件目录项中，文件头指针保持不变，文件长度减</a:t>
                      </a:r>
                      <a:r>
                        <a:rPr lang="en-US" altLang="zh-CN" sz="1800" kern="1200" dirty="0" smtClean="0">
                          <a:solidFill>
                            <a:schemeClr val="tx1"/>
                          </a:solidFill>
                          <a:latin typeface="+mn-lt"/>
                          <a:ea typeface="+mn-ea"/>
                          <a:cs typeface="+mn-cs"/>
                        </a:rPr>
                        <a:t>1</a:t>
                      </a:r>
                      <a:r>
                        <a:rPr lang="zh-CN" altLang="en-US" sz="1800" kern="1200" dirty="0" smtClean="0">
                          <a:solidFill>
                            <a:schemeClr val="tx1"/>
                          </a:solidFill>
                          <a:latin typeface="+mn-lt"/>
                          <a:ea typeface="+mn-ea"/>
                          <a:cs typeface="+mn-cs"/>
                        </a:rPr>
                        <a:t>，修改文件尾指针</a:t>
                      </a:r>
                    </a:p>
                  </a:txBody>
                  <a:tcPr/>
                </a:tc>
                <a:tc>
                  <a:txBody>
                    <a:bodyPr/>
                    <a:lstStyle/>
                    <a:p>
                      <a:pPr algn="l"/>
                      <a:r>
                        <a:rPr lang="en-US" altLang="zh-CN" sz="1800" dirty="0" smtClean="0"/>
                        <a:t>100(R/W)</a:t>
                      </a:r>
                      <a:r>
                        <a:rPr lang="zh-CN" altLang="en-US" sz="1800" dirty="0" smtClean="0"/>
                        <a:t>：</a:t>
                      </a:r>
                      <a:endParaRPr lang="en-US" altLang="zh-CN" sz="1800" dirty="0" smtClean="0"/>
                    </a:p>
                    <a:p>
                      <a:pPr algn="l"/>
                      <a:r>
                        <a:rPr lang="zh-CN" altLang="en-US" sz="1800" kern="1200" dirty="0" smtClean="0">
                          <a:solidFill>
                            <a:schemeClr val="tx1"/>
                          </a:solidFill>
                          <a:latin typeface="+mn-lt"/>
                          <a:ea typeface="+mn-ea"/>
                          <a:cs typeface="+mn-cs"/>
                        </a:rPr>
                        <a:t>依次</a:t>
                      </a:r>
                      <a:r>
                        <a:rPr lang="zh-CN" altLang="en-US" sz="1800" b="1" u="sng" kern="1200" dirty="0" smtClean="0">
                          <a:solidFill>
                            <a:srgbClr val="7030A0"/>
                          </a:solidFill>
                          <a:latin typeface="+mn-lt"/>
                          <a:ea typeface="+mn-ea"/>
                          <a:cs typeface="+mn-cs"/>
                        </a:rPr>
                        <a:t>读入</a:t>
                      </a:r>
                      <a:r>
                        <a:rPr lang="zh-CN" altLang="en-US" sz="1800" kern="1200" dirty="0" smtClean="0">
                          <a:solidFill>
                            <a:schemeClr val="tx1"/>
                          </a:solidFill>
                          <a:latin typeface="+mn-lt"/>
                          <a:ea typeface="+mn-ea"/>
                          <a:cs typeface="+mn-cs"/>
                        </a:rPr>
                        <a:t>文件第</a:t>
                      </a:r>
                      <a:r>
                        <a:rPr lang="en-US" altLang="zh-CN" sz="1800" kern="1200" dirty="0" smtClean="0">
                          <a:solidFill>
                            <a:schemeClr val="tx1"/>
                          </a:solidFill>
                          <a:latin typeface="+mn-lt"/>
                          <a:ea typeface="+mn-ea"/>
                          <a:cs typeface="+mn-cs"/>
                        </a:rPr>
                        <a:t>1-</a:t>
                      </a:r>
                      <a:r>
                        <a:rPr lang="zh-CN" altLang="en-US" sz="1800" kern="1200" dirty="0" smtClean="0">
                          <a:solidFill>
                            <a:schemeClr val="tx1"/>
                          </a:solidFill>
                          <a:latin typeface="+mn-lt"/>
                          <a:ea typeface="+mn-ea"/>
                          <a:cs typeface="+mn-cs"/>
                        </a:rPr>
                        <a:t>第</a:t>
                      </a:r>
                      <a:r>
                        <a:rPr lang="en-US" altLang="zh-CN" sz="1800" kern="1200" dirty="0" smtClean="0">
                          <a:solidFill>
                            <a:schemeClr val="tx1"/>
                          </a:solidFill>
                          <a:latin typeface="+mn-lt"/>
                          <a:ea typeface="+mn-ea"/>
                          <a:cs typeface="+mn-cs"/>
                        </a:rPr>
                        <a:t>99</a:t>
                      </a:r>
                      <a:r>
                        <a:rPr lang="zh-CN" altLang="en-US" sz="1800" kern="1200" dirty="0" smtClean="0">
                          <a:solidFill>
                            <a:schemeClr val="tx1"/>
                          </a:solidFill>
                          <a:latin typeface="+mn-lt"/>
                          <a:ea typeface="+mn-ea"/>
                          <a:cs typeface="+mn-cs"/>
                        </a:rPr>
                        <a:t>块；</a:t>
                      </a:r>
                      <a:endParaRPr lang="en-US" altLang="zh-CN" sz="1800" kern="1200" dirty="0" smtClean="0">
                        <a:solidFill>
                          <a:schemeClr val="tx1"/>
                        </a:solidFill>
                        <a:latin typeface="+mn-lt"/>
                        <a:ea typeface="+mn-ea"/>
                        <a:cs typeface="+mn-cs"/>
                      </a:endParaRPr>
                    </a:p>
                    <a:p>
                      <a:pPr algn="l"/>
                      <a:r>
                        <a:rPr lang="zh-CN" altLang="en-US" sz="1800" kern="1200" dirty="0" smtClean="0">
                          <a:solidFill>
                            <a:schemeClr val="tx1"/>
                          </a:solidFill>
                          <a:latin typeface="+mn-lt"/>
                          <a:ea typeface="+mn-ea"/>
                          <a:cs typeface="+mn-cs"/>
                        </a:rPr>
                        <a:t>将第</a:t>
                      </a:r>
                      <a:r>
                        <a:rPr lang="en-US" altLang="zh-CN" sz="1800" kern="1200" dirty="0" smtClean="0">
                          <a:solidFill>
                            <a:schemeClr val="tx1"/>
                          </a:solidFill>
                          <a:latin typeface="+mn-lt"/>
                          <a:ea typeface="+mn-ea"/>
                          <a:cs typeface="+mn-cs"/>
                        </a:rPr>
                        <a:t>99</a:t>
                      </a:r>
                      <a:r>
                        <a:rPr lang="zh-CN" altLang="en-US" sz="1800" kern="1200" dirty="0" smtClean="0">
                          <a:solidFill>
                            <a:schemeClr val="tx1"/>
                          </a:solidFill>
                          <a:latin typeface="+mn-lt"/>
                          <a:ea typeface="+mn-ea"/>
                          <a:cs typeface="+mn-cs"/>
                        </a:rPr>
                        <a:t>块的地址指针置为空，第</a:t>
                      </a:r>
                      <a:r>
                        <a:rPr lang="en-US" altLang="zh-CN" sz="1800" kern="1200" dirty="0" smtClean="0">
                          <a:solidFill>
                            <a:schemeClr val="tx1"/>
                          </a:solidFill>
                          <a:latin typeface="+mn-lt"/>
                          <a:ea typeface="+mn-ea"/>
                          <a:cs typeface="+mn-cs"/>
                        </a:rPr>
                        <a:t>99</a:t>
                      </a:r>
                      <a:r>
                        <a:rPr lang="zh-CN" altLang="en-US" sz="1800" kern="1200" dirty="0" smtClean="0">
                          <a:solidFill>
                            <a:schemeClr val="tx1"/>
                          </a:solidFill>
                          <a:latin typeface="+mn-lt"/>
                          <a:ea typeface="+mn-ea"/>
                          <a:cs typeface="+mn-cs"/>
                        </a:rPr>
                        <a:t>块</a:t>
                      </a:r>
                      <a:r>
                        <a:rPr lang="zh-CN" altLang="en-US" sz="1800" b="1" u="sng" kern="1200" dirty="0" smtClean="0">
                          <a:solidFill>
                            <a:srgbClr val="7030A0"/>
                          </a:solidFill>
                          <a:latin typeface="+mn-lt"/>
                          <a:ea typeface="+mn-ea"/>
                          <a:cs typeface="+mn-cs"/>
                        </a:rPr>
                        <a:t>写回</a:t>
                      </a:r>
                      <a:r>
                        <a:rPr lang="zh-CN" altLang="en-US" sz="1800" kern="1200" dirty="0" smtClean="0">
                          <a:solidFill>
                            <a:schemeClr val="tx1"/>
                          </a:solidFill>
                          <a:latin typeface="+mn-lt"/>
                          <a:ea typeface="+mn-ea"/>
                          <a:cs typeface="+mn-cs"/>
                        </a:rPr>
                        <a:t>磁盘</a:t>
                      </a:r>
                      <a:endParaRPr lang="zh-CN" altLang="en-US" sz="1800"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strike="sngStrike" dirty="0" smtClean="0">
                          <a:solidFill>
                            <a:srgbClr val="FF0000"/>
                          </a:solidFill>
                        </a:rPr>
                        <a:t>1</a:t>
                      </a:r>
                      <a:r>
                        <a:rPr lang="en-US" altLang="zh-CN" sz="1800" dirty="0" smtClean="0">
                          <a:solidFill>
                            <a:srgbClr val="FF0000"/>
                          </a:solidFill>
                        </a:rPr>
                        <a:t>0</a:t>
                      </a:r>
                      <a:r>
                        <a:rPr lang="zh-CN" altLang="en-US" sz="1800" dirty="0" smtClean="0"/>
                        <a:t>：</a:t>
                      </a:r>
                      <a:endParaRPr lang="en-US" altLang="zh-CN" sz="1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tx1"/>
                          </a:solidFill>
                          <a:latin typeface="+mn-lt"/>
                          <a:ea typeface="+mn-ea"/>
                          <a:cs typeface="+mn-cs"/>
                        </a:rPr>
                        <a:t>在内存中的索引表中抹去文件最后</a:t>
                      </a:r>
                      <a:r>
                        <a:rPr lang="en-US" altLang="zh-CN" sz="1800" kern="1200" dirty="0" smtClean="0">
                          <a:solidFill>
                            <a:schemeClr val="tx1"/>
                          </a:solidFill>
                          <a:latin typeface="+mn-lt"/>
                          <a:ea typeface="+mn-ea"/>
                          <a:cs typeface="+mn-cs"/>
                        </a:rPr>
                        <a:t>1</a:t>
                      </a:r>
                      <a:r>
                        <a:rPr lang="zh-CN" altLang="en-US" sz="1800" kern="1200" dirty="0" smtClean="0">
                          <a:solidFill>
                            <a:schemeClr val="tx1"/>
                          </a:solidFill>
                          <a:latin typeface="+mn-lt"/>
                          <a:ea typeface="+mn-ea"/>
                          <a:cs typeface="+mn-cs"/>
                        </a:rPr>
                        <a:t>块（第</a:t>
                      </a:r>
                      <a:r>
                        <a:rPr lang="en-US" altLang="zh-CN" sz="1800" kern="1200" dirty="0" smtClean="0">
                          <a:solidFill>
                            <a:schemeClr val="tx1"/>
                          </a:solidFill>
                          <a:latin typeface="+mn-lt"/>
                          <a:ea typeface="+mn-ea"/>
                          <a:cs typeface="+mn-cs"/>
                        </a:rPr>
                        <a:t>100</a:t>
                      </a:r>
                      <a:r>
                        <a:rPr lang="zh-CN" altLang="en-US" sz="1800" kern="1200" dirty="0" smtClean="0">
                          <a:solidFill>
                            <a:schemeClr val="tx1"/>
                          </a:solidFill>
                          <a:latin typeface="+mn-lt"/>
                          <a:ea typeface="+mn-ea"/>
                          <a:cs typeface="+mn-cs"/>
                        </a:rPr>
                        <a:t>块）</a:t>
                      </a:r>
                      <a:r>
                        <a:rPr lang="en-US" altLang="zh-CN" sz="1800" kern="1200" dirty="0" smtClean="0">
                          <a:solidFill>
                            <a:schemeClr val="tx1"/>
                          </a:solidFill>
                          <a:latin typeface="+mn-lt"/>
                          <a:ea typeface="+mn-ea"/>
                          <a:cs typeface="+mn-cs"/>
                        </a:rPr>
                        <a:t>M100</a:t>
                      </a:r>
                      <a:r>
                        <a:rPr lang="zh-CN" altLang="en-US" sz="1800" kern="1200" dirty="0" smtClean="0">
                          <a:solidFill>
                            <a:schemeClr val="tx1"/>
                          </a:solidFill>
                          <a:latin typeface="+mn-lt"/>
                          <a:ea typeface="+mn-ea"/>
                          <a:cs typeface="+mn-cs"/>
                        </a:rPr>
                        <a:t>的目录项内容</a:t>
                      </a:r>
                    </a:p>
                  </a:txBody>
                  <a:tcPr/>
                </a:tc>
              </a:tr>
            </a:tbl>
          </a:graphicData>
        </a:graphic>
      </p:graphicFrame>
      <p:sp>
        <p:nvSpPr>
          <p:cNvPr id="8" name="TextBox 7"/>
          <p:cNvSpPr txBox="1"/>
          <p:nvPr/>
        </p:nvSpPr>
        <p:spPr>
          <a:xfrm>
            <a:off x="1115616" y="6190435"/>
            <a:ext cx="2808311" cy="646331"/>
          </a:xfrm>
          <a:prstGeom prst="rect">
            <a:avLst/>
          </a:prstGeom>
          <a:solidFill>
            <a:srgbClr val="FFFF00"/>
          </a:solidFill>
        </p:spPr>
        <p:txBody>
          <a:bodyPr wrap="square" rtlCol="0">
            <a:spAutoFit/>
          </a:bodyPr>
          <a:lstStyle/>
          <a:p>
            <a:r>
              <a:rPr lang="zh-CN" altLang="en-US" sz="1200" dirty="0" smtClean="0">
                <a:solidFill>
                  <a:srgbClr val="FF0000"/>
                </a:solidFill>
              </a:rPr>
              <a:t>说明：实际系统中目录项发生变化后，目录应写回磁盘！</a:t>
            </a:r>
            <a:endParaRPr lang="en-US" altLang="zh-CN" sz="1200" dirty="0" smtClean="0">
              <a:solidFill>
                <a:srgbClr val="FF0000"/>
              </a:solidFill>
            </a:endParaRPr>
          </a:p>
          <a:p>
            <a:r>
              <a:rPr lang="zh-CN" altLang="en-US" sz="1200" dirty="0" smtClean="0">
                <a:solidFill>
                  <a:srgbClr val="FF0000"/>
                </a:solidFill>
              </a:rPr>
              <a:t>本题忽略</a:t>
            </a:r>
            <a:endParaRPr lang="zh-CN" altLang="en-US" sz="1200" dirty="0">
              <a:solidFill>
                <a:srgbClr val="FF0000"/>
              </a:solidFill>
            </a:endParaRPr>
          </a:p>
        </p:txBody>
      </p:sp>
    </p:spTree>
    <p:extLst>
      <p:ext uri="{BB962C8B-B14F-4D97-AF65-F5344CB8AC3E}">
        <p14:creationId xmlns:p14="http://schemas.microsoft.com/office/powerpoint/2010/main" val="42869672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4920</TotalTime>
  <Words>3268</Words>
  <Application>Microsoft Office PowerPoint</Application>
  <PresentationFormat>自定义</PresentationFormat>
  <Paragraphs>331</Paragraphs>
  <Slides>30</Slides>
  <Notes>0</Notes>
  <HiddenSlides>0</HiddenSlides>
  <MMClips>0</MMClips>
  <ScaleCrop>false</ScaleCrop>
  <HeadingPairs>
    <vt:vector size="4" baseType="variant">
      <vt:variant>
        <vt:lpstr>主题</vt:lpstr>
      </vt:variant>
      <vt:variant>
        <vt:i4>1</vt:i4>
      </vt:variant>
      <vt:variant>
        <vt:lpstr>幻灯片标题</vt:lpstr>
      </vt:variant>
      <vt:variant>
        <vt:i4>30</vt:i4>
      </vt:variant>
    </vt:vector>
  </HeadingPairs>
  <TitlesOfParts>
    <vt:vector size="31" baseType="lpstr">
      <vt:lpstr>Office 主题​​</vt:lpstr>
      <vt:lpstr>PowerPoint 演示文稿</vt:lpstr>
      <vt:lpstr>例题与作业</vt:lpstr>
      <vt:lpstr>例1 文件分配方式/物理文件结构与文件访问</vt:lpstr>
      <vt:lpstr>例1 文件分配方式/物理文件结构与文件访问</vt:lpstr>
      <vt:lpstr>例2 文件分配方式/物理文件结构与文件访问</vt:lpstr>
      <vt:lpstr>PowerPoint 演示文稿</vt:lpstr>
      <vt:lpstr>PowerPoint 演示文稿</vt:lpstr>
      <vt:lpstr>PowerPoint 演示文稿</vt:lpstr>
      <vt:lpstr>PowerPoint 演示文稿</vt:lpstr>
      <vt:lpstr>例3 文件访问逻辑地址-物理地址变换</vt:lpstr>
      <vt:lpstr>例4 位图/位向量</vt:lpstr>
      <vt:lpstr>例5 最佳block size</vt:lpstr>
      <vt:lpstr>例6 根据目录结构计算文件大小</vt:lpstr>
      <vt:lpstr>例7 根据目录结构计算文件大小/访问block数目</vt:lpstr>
      <vt:lpstr>PowerPoint 演示文稿</vt:lpstr>
      <vt:lpstr>例7 根据目录结构计算文件大小/访问block数目</vt:lpstr>
      <vt:lpstr>PowerPoint 演示文稿</vt:lpstr>
      <vt:lpstr>PowerPoint 演示文稿</vt:lpstr>
      <vt:lpstr>例7 Answers</vt:lpstr>
      <vt:lpstr>例8 根据索引结构/open/buffersize结构计算文件size</vt:lpstr>
      <vt:lpstr>例8</vt:lpstr>
      <vt:lpstr>例9 Linked文件根据指针长度确定文件最大size</vt:lpstr>
      <vt:lpstr>例10 Linked文件size及I/O次数</vt:lpstr>
      <vt:lpstr>例10</vt:lpstr>
      <vt:lpstr>例11 文件命名与目录结构</vt:lpstr>
      <vt:lpstr>PowerPoint 演示文稿</vt:lpstr>
      <vt:lpstr>补充作业1</vt:lpstr>
      <vt:lpstr>补充作业1</vt:lpstr>
      <vt:lpstr>补充作业2</vt:lpstr>
      <vt:lpstr>补充作业2</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yuany.jin@qq.com</dc:creator>
  <cp:lastModifiedBy>Thinkpad</cp:lastModifiedBy>
  <cp:revision>480</cp:revision>
  <dcterms:created xsi:type="dcterms:W3CDTF">2020-08-02T02:26:56Z</dcterms:created>
  <dcterms:modified xsi:type="dcterms:W3CDTF">2020-11-27T05:13:01Z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(3)WTO7C9baZzDbS0LftwhCNaf4KbALkAuoAV2/eqDf7I9yHB/sMnmzRhyHkY/wS0jjuwz/++2I
+LWZvrsU6rVrYt+FllzPrbcGsr8176fF30pVLrqeI7HIUmpcYk6cJqGp2V8Oz7oycScpBhrc
IOjrlrgYw8uXpymGbaGACNbuCm5ENH6Rf4hJw/cTu6QfFnhQucmDjXUPpqdD1Pos7Boj+/4Y
WvkTs8HsvDiPMmMOvf</vt:lpwstr>
  </property>
  <property fmtid="{D5CDD505-2E9C-101B-9397-08002B2CF9AE}" pid="3" name="_2015_ms_pID_7253431">
    <vt:lpwstr>T3p19IP8cmpr0wv+srjxM7EIe3MEihhiaFRvw3s/DVtoXMM6AfrnI4
EmYSzFV3Hp15kAuCbTam9m7LGMLLXAvC6meBacdg9I8+LMvcBiTWS0GwxYE9XISF+vOfd7+r
qJTEyfPUM1lygwV/VDWHxnY46IDAHn7FGJlyzD2N5XpUJMiHvv3Y1FA6sN0F5nUjCTMLQDMd
caxwLZFOS96yl+EVDDnF4JYMJQlyJhHFftwN</vt:lpwstr>
  </property>
  <property fmtid="{D5CDD505-2E9C-101B-9397-08002B2CF9AE}" pid="4" name="_readonly">
    <vt:lpwstr/>
  </property>
  <property fmtid="{D5CDD505-2E9C-101B-9397-08002B2CF9AE}" pid="5" name="_change">
    <vt:lpwstr/>
  </property>
  <property fmtid="{D5CDD505-2E9C-101B-9397-08002B2CF9AE}" pid="6" name="_full-control">
    <vt:lpwstr/>
  </property>
  <property fmtid="{D5CDD505-2E9C-101B-9397-08002B2CF9AE}" pid="7" name="sflag">
    <vt:lpwstr>1596699489</vt:lpwstr>
  </property>
  <property fmtid="{D5CDD505-2E9C-101B-9397-08002B2CF9AE}" pid="8" name="_2015_ms_pID_7253432">
    <vt:lpwstr>WKoF8OAs73Y+Mq8QfHMJILw=</vt:lpwstr>
  </property>
</Properties>
</file>